
<file path=[Content_Types].xml><?xml version="1.0" encoding="utf-8"?>
<Types xmlns="http://schemas.openxmlformats.org/package/2006/content-types">
  <Default Extension="bin" ContentType="image/unknown"/>
  <Default Extension="jfif" ContentType="image/jpeg"/>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9" r:id="rId4"/>
    <p:sldId id="260" r:id="rId5"/>
    <p:sldId id="261" r:id="rId6"/>
    <p:sldId id="262" r:id="rId7"/>
    <p:sldId id="263" r:id="rId8"/>
    <p:sldId id="265" r:id="rId9"/>
    <p:sldId id="266" r:id="rId10"/>
    <p:sldId id="288" r:id="rId11"/>
    <p:sldId id="267" r:id="rId12"/>
    <p:sldId id="268" r:id="rId13"/>
    <p:sldId id="269" r:id="rId14"/>
    <p:sldId id="271" r:id="rId15"/>
    <p:sldId id="289" r:id="rId16"/>
    <p:sldId id="272" r:id="rId17"/>
    <p:sldId id="273" r:id="rId18"/>
    <p:sldId id="274" r:id="rId19"/>
    <p:sldId id="270" r:id="rId20"/>
    <p:sldId id="275" r:id="rId21"/>
    <p:sldId id="276" r:id="rId22"/>
    <p:sldId id="277" r:id="rId23"/>
    <p:sldId id="278" r:id="rId24"/>
    <p:sldId id="281" r:id="rId25"/>
    <p:sldId id="280" r:id="rId26"/>
    <p:sldId id="282" r:id="rId27"/>
    <p:sldId id="283" r:id="rId28"/>
    <p:sldId id="285" r:id="rId29"/>
    <p:sldId id="284" r:id="rId30"/>
    <p:sldId id="287" r:id="rId31"/>
    <p:sldId id="290" r:id="rId32"/>
    <p:sldId id="291"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266"/>
    <a:srgbClr val="CC66FF"/>
    <a:srgbClr val="104970"/>
    <a:srgbClr val="33CCFF"/>
    <a:srgbClr val="666633"/>
    <a:srgbClr val="660033"/>
    <a:srgbClr val="FF6600"/>
    <a:srgbClr val="A23865"/>
    <a:srgbClr val="FF0066"/>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A1D21-CD0D-49FB-96E5-BB952C4E3B6C}" type="datetimeFigureOut">
              <a:rPr lang="en-IN" smtClean="0"/>
              <a:t>27-04-2024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FF787-72F5-4F0F-9CCC-C857D7478894}" type="slidenum">
              <a:rPr lang="en-IN" smtClean="0"/>
              <a:t>‹#›</a:t>
            </a:fld>
            <a:endParaRPr lang="en-IN"/>
          </a:p>
        </p:txBody>
      </p:sp>
    </p:spTree>
    <p:extLst>
      <p:ext uri="{BB962C8B-B14F-4D97-AF65-F5344CB8AC3E}">
        <p14:creationId xmlns:p14="http://schemas.microsoft.com/office/powerpoint/2010/main" val="909902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FF787-72F5-4F0F-9CCC-C857D7478894}" type="slidenum">
              <a:rPr lang="en-IN" smtClean="0"/>
              <a:t>1</a:t>
            </a:fld>
            <a:endParaRPr lang="en-IN"/>
          </a:p>
        </p:txBody>
      </p:sp>
    </p:spTree>
    <p:extLst>
      <p:ext uri="{BB962C8B-B14F-4D97-AF65-F5344CB8AC3E}">
        <p14:creationId xmlns:p14="http://schemas.microsoft.com/office/powerpoint/2010/main" val="1399831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07FF787-72F5-4F0F-9CCC-C857D7478894}" type="slidenum">
              <a:rPr lang="en-IN" smtClean="0"/>
              <a:t>27</a:t>
            </a:fld>
            <a:endParaRPr lang="en-IN"/>
          </a:p>
        </p:txBody>
      </p:sp>
    </p:spTree>
    <p:extLst>
      <p:ext uri="{BB962C8B-B14F-4D97-AF65-F5344CB8AC3E}">
        <p14:creationId xmlns:p14="http://schemas.microsoft.com/office/powerpoint/2010/main" val="268534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1AC2-AAFC-46C7-965E-E9883DF0DE9E}"/>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IN"/>
          </a:p>
        </p:txBody>
      </p:sp>
      <p:sp>
        <p:nvSpPr>
          <p:cNvPr id="3" name="Subtitle 2">
            <a:extLst>
              <a:ext uri="{FF2B5EF4-FFF2-40B4-BE49-F238E27FC236}">
                <a16:creationId xmlns:a16="http://schemas.microsoft.com/office/drawing/2014/main" id="{C06341A7-4E72-4CA8-A2F5-50B390DC1587}"/>
              </a:ext>
            </a:extLst>
          </p:cNvPr>
          <p:cNvSpPr>
            <a:spLocks noGrp="1"/>
          </p:cNvSpPr>
          <p:nvPr>
            <p:ph type="subTitle" idx="1"/>
          </p:nvPr>
        </p:nvSpPr>
        <p:spPr>
          <a:xfrm>
            <a:off x="1524000" y="3602038"/>
            <a:ext cx="9144000" cy="1655762"/>
          </a:xfrm>
        </p:spPr>
        <p:txBody>
          <a:bodyPr/>
          <a:lstStyle>
            <a:lvl1pPr marL="0" indent="0" algn="ctr">
              <a:buNone/>
              <a:defRPr sz="2400"/>
            </a:lvl1pPr>
            <a:lvl2pPr marL="457181" indent="0" algn="ctr">
              <a:buNone/>
              <a:defRPr sz="2000"/>
            </a:lvl2pPr>
            <a:lvl3pPr marL="914361" indent="0" algn="ctr">
              <a:buNone/>
              <a:defRPr sz="1800"/>
            </a:lvl3pPr>
            <a:lvl4pPr marL="1371543" indent="0" algn="ctr">
              <a:buNone/>
              <a:defRPr sz="1600"/>
            </a:lvl4pPr>
            <a:lvl5pPr marL="1828724" indent="0" algn="ctr">
              <a:buNone/>
              <a:defRPr sz="1600"/>
            </a:lvl5pPr>
            <a:lvl6pPr marL="2285904" indent="0" algn="ctr">
              <a:buNone/>
              <a:defRPr sz="1600"/>
            </a:lvl6pPr>
            <a:lvl7pPr marL="2743085" indent="0" algn="ctr">
              <a:buNone/>
              <a:defRPr sz="1600"/>
            </a:lvl7pPr>
            <a:lvl8pPr marL="3200266" indent="0" algn="ctr">
              <a:buNone/>
              <a:defRPr sz="1600"/>
            </a:lvl8pPr>
            <a:lvl9pPr marL="3657447"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B61151-E318-4F48-AB78-7B55CDE1D39E}"/>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B6B65CD6-34FA-4552-BB0C-AE63C5F210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5F4D84-BCA1-458D-BCFE-D08FFDC9658F}"/>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4267844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1022-5BB6-4E51-90F7-528F1502F3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0F7025-B37E-4737-B661-69E3609EE1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FB36D9-3DF8-4AA9-BD69-B7FE93EF7601}"/>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67A81995-51AA-4E07-919C-3DA33ABC16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E18CE2-47C7-4A5B-8C18-64F81465AC73}"/>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35643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C4028C-E45D-40E9-A949-E287FDB36F5A}"/>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F0D5D1-3219-41D3-BDCB-1DC3D5C86142}"/>
              </a:ext>
            </a:extLst>
          </p:cNvPr>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6D524C-5499-4923-9E49-098784BE944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A963986C-D43B-40DF-B3AE-59D6C6F534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8F25C1-8A1F-439E-A1D9-348D67E6BA8A}"/>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150702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57CD-CF81-4F83-BEC8-D379A44456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5381AB-529E-4DE3-85D6-760096793D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A2458C-A701-4779-B74E-28428F396A36}"/>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5F18B41D-1D41-42A8-A282-8F991E4F31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2614C-606B-4EB5-B36E-22953DC16993}"/>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740487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060B-84EB-481F-B36B-9B085F1C7200}"/>
              </a:ext>
            </a:extLst>
          </p:cNvPr>
          <p:cNvSpPr>
            <a:spLocks noGrp="1"/>
          </p:cNvSpPr>
          <p:nvPr>
            <p:ph type="title"/>
          </p:nvPr>
        </p:nvSpPr>
        <p:spPr>
          <a:xfrm>
            <a:off x="831852" y="1709738"/>
            <a:ext cx="10515600" cy="2852737"/>
          </a:xfrm>
        </p:spPr>
        <p:txBody>
          <a:bodyPr anchor="b"/>
          <a:lstStyle>
            <a:lvl1pPr>
              <a:defRPr sz="5999"/>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69E30FC-C495-4B1D-A8EA-02A9DA23DCA0}"/>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181" indent="0">
              <a:buNone/>
              <a:defRPr sz="2000">
                <a:solidFill>
                  <a:schemeClr val="tx1">
                    <a:tint val="75000"/>
                  </a:schemeClr>
                </a:solidFill>
              </a:defRPr>
            </a:lvl2pPr>
            <a:lvl3pPr marL="914361" indent="0">
              <a:buNone/>
              <a:defRPr sz="1800">
                <a:solidFill>
                  <a:schemeClr val="tx1">
                    <a:tint val="75000"/>
                  </a:schemeClr>
                </a:solidFill>
              </a:defRPr>
            </a:lvl3pPr>
            <a:lvl4pPr marL="1371543" indent="0">
              <a:buNone/>
              <a:defRPr sz="1600">
                <a:solidFill>
                  <a:schemeClr val="tx1">
                    <a:tint val="75000"/>
                  </a:schemeClr>
                </a:solidFill>
              </a:defRPr>
            </a:lvl4pPr>
            <a:lvl5pPr marL="1828724" indent="0">
              <a:buNone/>
              <a:defRPr sz="1600">
                <a:solidFill>
                  <a:schemeClr val="tx1">
                    <a:tint val="75000"/>
                  </a:schemeClr>
                </a:solidFill>
              </a:defRPr>
            </a:lvl5pPr>
            <a:lvl6pPr marL="2285904" indent="0">
              <a:buNone/>
              <a:defRPr sz="1600">
                <a:solidFill>
                  <a:schemeClr val="tx1">
                    <a:tint val="75000"/>
                  </a:schemeClr>
                </a:solidFill>
              </a:defRPr>
            </a:lvl6pPr>
            <a:lvl7pPr marL="2743085" indent="0">
              <a:buNone/>
              <a:defRPr sz="1600">
                <a:solidFill>
                  <a:schemeClr val="tx1">
                    <a:tint val="75000"/>
                  </a:schemeClr>
                </a:solidFill>
              </a:defRPr>
            </a:lvl7pPr>
            <a:lvl8pPr marL="3200266" indent="0">
              <a:buNone/>
              <a:defRPr sz="1600">
                <a:solidFill>
                  <a:schemeClr val="tx1">
                    <a:tint val="75000"/>
                  </a:schemeClr>
                </a:solidFill>
              </a:defRPr>
            </a:lvl8pPr>
            <a:lvl9pPr marL="365744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4B0679-AF4F-4D96-9485-D5A107987A0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DE62495A-1E0C-40C8-8818-58EB6D3E1D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88816B-F1E8-40E7-9FE0-1A238F6F49B9}"/>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263467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F5FC-CEE4-4659-8B2C-9709623194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2C9D0A-0CCA-42A4-81D3-67683E88B68E}"/>
              </a:ext>
            </a:extLst>
          </p:cNvPr>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8845A3-1476-4AA8-BDC0-A5BE5E1CAE75}"/>
              </a:ext>
            </a:extLst>
          </p:cNvPr>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0FFF986-FBEF-48F4-9970-04C132CE96D7}"/>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90CCA892-1F81-43C6-8B38-9CFBA00728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1869E4-AF5C-4971-9C1A-801601AF25A7}"/>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43798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34E5-F9B3-490C-8673-B6FD9CCBC2B8}"/>
              </a:ext>
            </a:extLst>
          </p:cNvPr>
          <p:cNvSpPr>
            <a:spLocks noGrp="1"/>
          </p:cNvSpPr>
          <p:nvPr>
            <p:ph type="title"/>
          </p:nvPr>
        </p:nvSpPr>
        <p:spPr>
          <a:xfrm>
            <a:off x="839789"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F8EF4B-3E08-441B-857D-9742B1D12E59}"/>
              </a:ext>
            </a:extLst>
          </p:cNvPr>
          <p:cNvSpPr>
            <a:spLocks noGrp="1"/>
          </p:cNvSpPr>
          <p:nvPr>
            <p:ph type="body" idx="1"/>
          </p:nvPr>
        </p:nvSpPr>
        <p:spPr>
          <a:xfrm>
            <a:off x="839789" y="1681164"/>
            <a:ext cx="5157787" cy="823912"/>
          </a:xfrm>
        </p:spPr>
        <p:txBody>
          <a:bodyPr anchor="b"/>
          <a:lstStyle>
            <a:lvl1pPr marL="0" indent="0">
              <a:buNone/>
              <a:defRPr sz="2400" b="1"/>
            </a:lvl1pPr>
            <a:lvl2pPr marL="457181" indent="0">
              <a:buNone/>
              <a:defRPr sz="2000" b="1"/>
            </a:lvl2pPr>
            <a:lvl3pPr marL="914361" indent="0">
              <a:buNone/>
              <a:defRPr sz="1800" b="1"/>
            </a:lvl3pPr>
            <a:lvl4pPr marL="1371543" indent="0">
              <a:buNone/>
              <a:defRPr sz="1600" b="1"/>
            </a:lvl4pPr>
            <a:lvl5pPr marL="1828724" indent="0">
              <a:buNone/>
              <a:defRPr sz="1600" b="1"/>
            </a:lvl5pPr>
            <a:lvl6pPr marL="2285904" indent="0">
              <a:buNone/>
              <a:defRPr sz="1600" b="1"/>
            </a:lvl6pPr>
            <a:lvl7pPr marL="2743085" indent="0">
              <a:buNone/>
              <a:defRPr sz="1600" b="1"/>
            </a:lvl7pPr>
            <a:lvl8pPr marL="3200266" indent="0">
              <a:buNone/>
              <a:defRPr sz="1600" b="1"/>
            </a:lvl8pPr>
            <a:lvl9pPr marL="365744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F0EC17-28F2-4BA3-9B8F-2F97CC07911F}"/>
              </a:ext>
            </a:extLst>
          </p:cNvPr>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EA78CC-5108-4B92-931D-07636F80548C}"/>
              </a:ext>
            </a:extLst>
          </p:cNvPr>
          <p:cNvSpPr>
            <a:spLocks noGrp="1"/>
          </p:cNvSpPr>
          <p:nvPr>
            <p:ph type="body" sz="quarter" idx="3"/>
          </p:nvPr>
        </p:nvSpPr>
        <p:spPr>
          <a:xfrm>
            <a:off x="6172202" y="1681164"/>
            <a:ext cx="5183188" cy="823912"/>
          </a:xfrm>
        </p:spPr>
        <p:txBody>
          <a:bodyPr anchor="b"/>
          <a:lstStyle>
            <a:lvl1pPr marL="0" indent="0">
              <a:buNone/>
              <a:defRPr sz="2400" b="1"/>
            </a:lvl1pPr>
            <a:lvl2pPr marL="457181" indent="0">
              <a:buNone/>
              <a:defRPr sz="2000" b="1"/>
            </a:lvl2pPr>
            <a:lvl3pPr marL="914361" indent="0">
              <a:buNone/>
              <a:defRPr sz="1800" b="1"/>
            </a:lvl3pPr>
            <a:lvl4pPr marL="1371543" indent="0">
              <a:buNone/>
              <a:defRPr sz="1600" b="1"/>
            </a:lvl4pPr>
            <a:lvl5pPr marL="1828724" indent="0">
              <a:buNone/>
              <a:defRPr sz="1600" b="1"/>
            </a:lvl5pPr>
            <a:lvl6pPr marL="2285904" indent="0">
              <a:buNone/>
              <a:defRPr sz="1600" b="1"/>
            </a:lvl6pPr>
            <a:lvl7pPr marL="2743085" indent="0">
              <a:buNone/>
              <a:defRPr sz="1600" b="1"/>
            </a:lvl7pPr>
            <a:lvl8pPr marL="3200266" indent="0">
              <a:buNone/>
              <a:defRPr sz="1600" b="1"/>
            </a:lvl8pPr>
            <a:lvl9pPr marL="365744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B8FA9E-B4E1-420A-BC2E-CD230A9CA02F}"/>
              </a:ext>
            </a:extLst>
          </p:cNvPr>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A5310C-A0D7-4767-BA75-7B0D38CA714C}"/>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8" name="Footer Placeholder 7">
            <a:extLst>
              <a:ext uri="{FF2B5EF4-FFF2-40B4-BE49-F238E27FC236}">
                <a16:creationId xmlns:a16="http://schemas.microsoft.com/office/drawing/2014/main" id="{ED7185E5-C480-4BA6-AC16-9CA9D78407C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9F9F81F-4C56-4489-A7B4-1EB50722903D}"/>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1874611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32CD0-E507-4163-AD4F-53B9B039C0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2EDA8E-7BE5-4BBC-980F-D1E7BD7532E4}"/>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4" name="Footer Placeholder 3">
            <a:extLst>
              <a:ext uri="{FF2B5EF4-FFF2-40B4-BE49-F238E27FC236}">
                <a16:creationId xmlns:a16="http://schemas.microsoft.com/office/drawing/2014/main" id="{95CC9B9D-5DB7-4D7C-8B2D-0CEA5B367E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DD4C82-F067-41B6-8A1C-BD91749A9A2B}"/>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62325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08B9C-829F-4E8B-B9D3-002899C65D65}"/>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3" name="Footer Placeholder 2">
            <a:extLst>
              <a:ext uri="{FF2B5EF4-FFF2-40B4-BE49-F238E27FC236}">
                <a16:creationId xmlns:a16="http://schemas.microsoft.com/office/drawing/2014/main" id="{76FCC737-A637-46FB-9698-4B98980031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3BDF70-25FD-44C1-A21F-FF2CD3A6FADB}"/>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39954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F2AE-3E92-41FB-B936-A38A3674BF77}"/>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645455-BFED-4338-8B95-F04CC9215684}"/>
              </a:ext>
            </a:extLst>
          </p:cNvPr>
          <p:cNvSpPr>
            <a:spLocks noGrp="1"/>
          </p:cNvSpPr>
          <p:nvPr>
            <p:ph idx="1"/>
          </p:nvPr>
        </p:nvSpPr>
        <p:spPr>
          <a:xfrm>
            <a:off x="5183188" y="987426"/>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D28558-5052-4C8F-867B-C427F8606A92}"/>
              </a:ext>
            </a:extLst>
          </p:cNvPr>
          <p:cNvSpPr>
            <a:spLocks noGrp="1"/>
          </p:cNvSpPr>
          <p:nvPr>
            <p:ph type="body" sz="half" idx="2"/>
          </p:nvPr>
        </p:nvSpPr>
        <p:spPr>
          <a:xfrm>
            <a:off x="839790" y="2057400"/>
            <a:ext cx="3932236" cy="3811588"/>
          </a:xfrm>
        </p:spPr>
        <p:txBody>
          <a:bodyPr/>
          <a:lstStyle>
            <a:lvl1pPr marL="0" indent="0">
              <a:buNone/>
              <a:defRPr sz="1600"/>
            </a:lvl1pPr>
            <a:lvl2pPr marL="457181" indent="0">
              <a:buNone/>
              <a:defRPr sz="1400"/>
            </a:lvl2pPr>
            <a:lvl3pPr marL="914361" indent="0">
              <a:buNone/>
              <a:defRPr sz="1200"/>
            </a:lvl3pPr>
            <a:lvl4pPr marL="1371543" indent="0">
              <a:buNone/>
              <a:defRPr sz="1000"/>
            </a:lvl4pPr>
            <a:lvl5pPr marL="1828724" indent="0">
              <a:buNone/>
              <a:defRPr sz="1000"/>
            </a:lvl5pPr>
            <a:lvl6pPr marL="2285904" indent="0">
              <a:buNone/>
              <a:defRPr sz="1000"/>
            </a:lvl6pPr>
            <a:lvl7pPr marL="2743085" indent="0">
              <a:buNone/>
              <a:defRPr sz="1000"/>
            </a:lvl7pPr>
            <a:lvl8pPr marL="3200266" indent="0">
              <a:buNone/>
              <a:defRPr sz="1000"/>
            </a:lvl8pPr>
            <a:lvl9pPr marL="365744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243898-C8E4-4873-8F84-59D18804C682}"/>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1283A08E-0E6A-40B8-9C0E-071B5821EE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966DD9-1476-4E72-A280-9D6FF9B65C36}"/>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395947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D1D7-F807-416C-BBF2-38727F063BD6}"/>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3CF34B-CCB1-41AD-84C3-EF37DAFD2CB3}"/>
              </a:ext>
            </a:extLst>
          </p:cNvPr>
          <p:cNvSpPr>
            <a:spLocks noGrp="1"/>
          </p:cNvSpPr>
          <p:nvPr>
            <p:ph type="pic" idx="1"/>
          </p:nvPr>
        </p:nvSpPr>
        <p:spPr>
          <a:xfrm>
            <a:off x="5183188" y="987426"/>
            <a:ext cx="6172201" cy="4873625"/>
          </a:xfrm>
        </p:spPr>
        <p:txBody>
          <a:bodyPr/>
          <a:lstStyle>
            <a:lvl1pPr marL="0" indent="0">
              <a:buNone/>
              <a:defRPr sz="3200"/>
            </a:lvl1pPr>
            <a:lvl2pPr marL="457181" indent="0">
              <a:buNone/>
              <a:defRPr sz="2800"/>
            </a:lvl2pPr>
            <a:lvl3pPr marL="914361" indent="0">
              <a:buNone/>
              <a:defRPr sz="2400"/>
            </a:lvl3pPr>
            <a:lvl4pPr marL="1371543" indent="0">
              <a:buNone/>
              <a:defRPr sz="2000"/>
            </a:lvl4pPr>
            <a:lvl5pPr marL="1828724" indent="0">
              <a:buNone/>
              <a:defRPr sz="2000"/>
            </a:lvl5pPr>
            <a:lvl6pPr marL="2285904" indent="0">
              <a:buNone/>
              <a:defRPr sz="2000"/>
            </a:lvl6pPr>
            <a:lvl7pPr marL="2743085" indent="0">
              <a:buNone/>
              <a:defRPr sz="2000"/>
            </a:lvl7pPr>
            <a:lvl8pPr marL="3200266" indent="0">
              <a:buNone/>
              <a:defRPr sz="2000"/>
            </a:lvl8pPr>
            <a:lvl9pPr marL="3657447" indent="0">
              <a:buNone/>
              <a:defRPr sz="2000"/>
            </a:lvl9pPr>
          </a:lstStyle>
          <a:p>
            <a:endParaRPr lang="en-IN"/>
          </a:p>
        </p:txBody>
      </p:sp>
      <p:sp>
        <p:nvSpPr>
          <p:cNvPr id="4" name="Text Placeholder 3">
            <a:extLst>
              <a:ext uri="{FF2B5EF4-FFF2-40B4-BE49-F238E27FC236}">
                <a16:creationId xmlns:a16="http://schemas.microsoft.com/office/drawing/2014/main" id="{F45643B6-B18B-43B3-876D-A8C9EF4EE2CB}"/>
              </a:ext>
            </a:extLst>
          </p:cNvPr>
          <p:cNvSpPr>
            <a:spLocks noGrp="1"/>
          </p:cNvSpPr>
          <p:nvPr>
            <p:ph type="body" sz="half" idx="2"/>
          </p:nvPr>
        </p:nvSpPr>
        <p:spPr>
          <a:xfrm>
            <a:off x="839790" y="2057400"/>
            <a:ext cx="3932236" cy="3811588"/>
          </a:xfrm>
        </p:spPr>
        <p:txBody>
          <a:bodyPr/>
          <a:lstStyle>
            <a:lvl1pPr marL="0" indent="0">
              <a:buNone/>
              <a:defRPr sz="1600"/>
            </a:lvl1pPr>
            <a:lvl2pPr marL="457181" indent="0">
              <a:buNone/>
              <a:defRPr sz="1400"/>
            </a:lvl2pPr>
            <a:lvl3pPr marL="914361" indent="0">
              <a:buNone/>
              <a:defRPr sz="1200"/>
            </a:lvl3pPr>
            <a:lvl4pPr marL="1371543" indent="0">
              <a:buNone/>
              <a:defRPr sz="1000"/>
            </a:lvl4pPr>
            <a:lvl5pPr marL="1828724" indent="0">
              <a:buNone/>
              <a:defRPr sz="1000"/>
            </a:lvl5pPr>
            <a:lvl6pPr marL="2285904" indent="0">
              <a:buNone/>
              <a:defRPr sz="1000"/>
            </a:lvl6pPr>
            <a:lvl7pPr marL="2743085" indent="0">
              <a:buNone/>
              <a:defRPr sz="1000"/>
            </a:lvl7pPr>
            <a:lvl8pPr marL="3200266" indent="0">
              <a:buNone/>
              <a:defRPr sz="1000"/>
            </a:lvl8pPr>
            <a:lvl9pPr marL="365744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5A1409-E3B5-4327-BE6D-7AF2CB537609}"/>
              </a:ext>
            </a:extLst>
          </p:cNvPr>
          <p:cNvSpPr>
            <a:spLocks noGrp="1"/>
          </p:cNvSpPr>
          <p:nvPr>
            <p:ph type="dt" sz="half" idx="10"/>
          </p:nvPr>
        </p:nvSpPr>
        <p:spPr/>
        <p:txBody>
          <a:bodyPr/>
          <a:lstStyle/>
          <a:p>
            <a:fld id="{A96125F5-29F3-4A20-835A-8771892552FF}" type="datetimeFigureOut">
              <a:rPr lang="en-IN" smtClean="0"/>
              <a:t>27-04-2024</a:t>
            </a:fld>
            <a:endParaRPr lang="en-IN"/>
          </a:p>
        </p:txBody>
      </p:sp>
      <p:sp>
        <p:nvSpPr>
          <p:cNvPr id="6" name="Footer Placeholder 5">
            <a:extLst>
              <a:ext uri="{FF2B5EF4-FFF2-40B4-BE49-F238E27FC236}">
                <a16:creationId xmlns:a16="http://schemas.microsoft.com/office/drawing/2014/main" id="{5D8BCFF3-5E95-4FA7-ABA0-355316EE0F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364771-C136-4A75-B360-8DC0C37C5B92}"/>
              </a:ext>
            </a:extLst>
          </p:cNvPr>
          <p:cNvSpPr>
            <a:spLocks noGrp="1"/>
          </p:cNvSpPr>
          <p:nvPr>
            <p:ph type="sldNum" sz="quarter" idx="12"/>
          </p:nvPr>
        </p:nvSpPr>
        <p:spPr/>
        <p:txBody>
          <a:bodyPr/>
          <a:lstStyle/>
          <a:p>
            <a:fld id="{E5970ED7-4E63-4F34-9446-B666FD37677B}" type="slidenum">
              <a:rPr lang="en-IN" smtClean="0"/>
              <a:t>‹#›</a:t>
            </a:fld>
            <a:endParaRPr lang="en-IN"/>
          </a:p>
        </p:txBody>
      </p:sp>
    </p:spTree>
    <p:extLst>
      <p:ext uri="{BB962C8B-B14F-4D97-AF65-F5344CB8AC3E}">
        <p14:creationId xmlns:p14="http://schemas.microsoft.com/office/powerpoint/2010/main" val="237562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3163E-7749-4BC5-9B7C-8877EA6E76BA}"/>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771107-C8B8-4B02-AC92-CF4E38D68F37}"/>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FB18B5-6D33-4C3F-B253-6DB126420D6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125F5-29F3-4A20-835A-8771892552FF}" type="datetimeFigureOut">
              <a:rPr lang="en-IN" smtClean="0"/>
              <a:t>27-04-2024</a:t>
            </a:fld>
            <a:endParaRPr lang="en-IN"/>
          </a:p>
        </p:txBody>
      </p:sp>
      <p:sp>
        <p:nvSpPr>
          <p:cNvPr id="5" name="Footer Placeholder 4">
            <a:extLst>
              <a:ext uri="{FF2B5EF4-FFF2-40B4-BE49-F238E27FC236}">
                <a16:creationId xmlns:a16="http://schemas.microsoft.com/office/drawing/2014/main" id="{0120C404-EA66-4180-BC46-62246F687923}"/>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D8B406-D433-4893-99A7-F8A2F599A496}"/>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70ED7-4E63-4F34-9446-B666FD37677B}" type="slidenum">
              <a:rPr lang="en-IN" smtClean="0"/>
              <a:t>‹#›</a:t>
            </a:fld>
            <a:endParaRPr lang="en-IN"/>
          </a:p>
        </p:txBody>
      </p:sp>
    </p:spTree>
    <p:extLst>
      <p:ext uri="{BB962C8B-B14F-4D97-AF65-F5344CB8AC3E}">
        <p14:creationId xmlns:p14="http://schemas.microsoft.com/office/powerpoint/2010/main" val="407560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6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1" algn="l" defTabSz="91436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2" indent="-228591" algn="l" defTabSz="91436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3"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4"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5"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76"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57"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37" indent="-228591" algn="l" defTabSz="91436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1" rtl="0" eaLnBrk="1" latinLnBrk="0" hangingPunct="1">
        <a:defRPr sz="1800" kern="1200">
          <a:solidFill>
            <a:schemeClr val="tx1"/>
          </a:solidFill>
          <a:latin typeface="+mn-lt"/>
          <a:ea typeface="+mn-ea"/>
          <a:cs typeface="+mn-cs"/>
        </a:defRPr>
      </a:lvl1pPr>
      <a:lvl2pPr marL="457181" algn="l" defTabSz="914361" rtl="0" eaLnBrk="1" latinLnBrk="0" hangingPunct="1">
        <a:defRPr sz="1800" kern="1200">
          <a:solidFill>
            <a:schemeClr val="tx1"/>
          </a:solidFill>
          <a:latin typeface="+mn-lt"/>
          <a:ea typeface="+mn-ea"/>
          <a:cs typeface="+mn-cs"/>
        </a:defRPr>
      </a:lvl2pPr>
      <a:lvl3pPr marL="914361" algn="l" defTabSz="914361" rtl="0" eaLnBrk="1" latinLnBrk="0" hangingPunct="1">
        <a:defRPr sz="1800" kern="1200">
          <a:solidFill>
            <a:schemeClr val="tx1"/>
          </a:solidFill>
          <a:latin typeface="+mn-lt"/>
          <a:ea typeface="+mn-ea"/>
          <a:cs typeface="+mn-cs"/>
        </a:defRPr>
      </a:lvl3pPr>
      <a:lvl4pPr marL="1371543" algn="l" defTabSz="914361" rtl="0" eaLnBrk="1" latinLnBrk="0" hangingPunct="1">
        <a:defRPr sz="1800" kern="1200">
          <a:solidFill>
            <a:schemeClr val="tx1"/>
          </a:solidFill>
          <a:latin typeface="+mn-lt"/>
          <a:ea typeface="+mn-ea"/>
          <a:cs typeface="+mn-cs"/>
        </a:defRPr>
      </a:lvl4pPr>
      <a:lvl5pPr marL="1828724" algn="l" defTabSz="914361" rtl="0" eaLnBrk="1" latinLnBrk="0" hangingPunct="1">
        <a:defRPr sz="1800" kern="1200">
          <a:solidFill>
            <a:schemeClr val="tx1"/>
          </a:solidFill>
          <a:latin typeface="+mn-lt"/>
          <a:ea typeface="+mn-ea"/>
          <a:cs typeface="+mn-cs"/>
        </a:defRPr>
      </a:lvl5pPr>
      <a:lvl6pPr marL="2285904" algn="l" defTabSz="914361" rtl="0" eaLnBrk="1" latinLnBrk="0" hangingPunct="1">
        <a:defRPr sz="1800" kern="1200">
          <a:solidFill>
            <a:schemeClr val="tx1"/>
          </a:solidFill>
          <a:latin typeface="+mn-lt"/>
          <a:ea typeface="+mn-ea"/>
          <a:cs typeface="+mn-cs"/>
        </a:defRPr>
      </a:lvl6pPr>
      <a:lvl7pPr marL="2743085" algn="l" defTabSz="914361" rtl="0" eaLnBrk="1" latinLnBrk="0" hangingPunct="1">
        <a:defRPr sz="1800" kern="1200">
          <a:solidFill>
            <a:schemeClr val="tx1"/>
          </a:solidFill>
          <a:latin typeface="+mn-lt"/>
          <a:ea typeface="+mn-ea"/>
          <a:cs typeface="+mn-cs"/>
        </a:defRPr>
      </a:lvl7pPr>
      <a:lvl8pPr marL="3200266" algn="l" defTabSz="914361" rtl="0" eaLnBrk="1" latinLnBrk="0" hangingPunct="1">
        <a:defRPr sz="1800" kern="1200">
          <a:solidFill>
            <a:schemeClr val="tx1"/>
          </a:solidFill>
          <a:latin typeface="+mn-lt"/>
          <a:ea typeface="+mn-ea"/>
          <a:cs typeface="+mn-cs"/>
        </a:defRPr>
      </a:lvl8pPr>
      <a:lvl9pPr marL="3657447" algn="l" defTabSz="91436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bin"/><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tmp"/><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f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startuptalky.com/amul-case-study/" TargetMode="External"/><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C938E5-AAC0-4043-5E6E-A35FFCDFE675}"/>
              </a:ext>
            </a:extLst>
          </p:cNvPr>
          <p:cNvSpPr/>
          <p:nvPr/>
        </p:nvSpPr>
        <p:spPr>
          <a:xfrm>
            <a:off x="2816993" y="178415"/>
            <a:ext cx="6558014" cy="923330"/>
          </a:xfrm>
          <a:prstGeom prst="rect">
            <a:avLst/>
          </a:prstGeom>
          <a:noFill/>
        </p:spPr>
        <p:txBody>
          <a:bodyPr wrap="none" lIns="91440" tIns="45720" rIns="91440" bIns="45720">
            <a:spAutoFit/>
          </a:bodyPr>
          <a:lstStyle/>
          <a:p>
            <a:pPr algn="ctr"/>
            <a:r>
              <a:rPr lang="en-US" sz="5400" u="sng" dirty="0">
                <a:ln w="0"/>
                <a:solidFill>
                  <a:schemeClr val="accent2">
                    <a:lumMod val="75000"/>
                  </a:schemeClr>
                </a:solidFill>
                <a:effectLst>
                  <a:outerShdw blurRad="38100" dist="25400" dir="5400000" algn="ctr" rotWithShape="0">
                    <a:srgbClr val="6E747A">
                      <a:alpha val="43000"/>
                    </a:srgbClr>
                  </a:outerShdw>
                </a:effectLst>
              </a:rPr>
              <a:t>TEAM PROJECT WORK</a:t>
            </a:r>
            <a:r>
              <a:rPr lang="en-US" sz="5400" b="0" u="sng" cap="none" spc="0" dirty="0">
                <a:ln w="0"/>
                <a:solidFill>
                  <a:schemeClr val="accent2">
                    <a:lumMod val="75000"/>
                  </a:schemeClr>
                </a:solidFill>
                <a:effectLst>
                  <a:outerShdw blurRad="38100" dist="25400" dir="5400000" algn="ctr" rotWithShape="0">
                    <a:srgbClr val="6E747A">
                      <a:alpha val="43000"/>
                    </a:srgbClr>
                  </a:outerShdw>
                </a:effectLst>
              </a:rPr>
              <a:t> </a:t>
            </a:r>
          </a:p>
        </p:txBody>
      </p:sp>
      <p:sp>
        <p:nvSpPr>
          <p:cNvPr id="3" name="Rectangle 2">
            <a:extLst>
              <a:ext uri="{FF2B5EF4-FFF2-40B4-BE49-F238E27FC236}">
                <a16:creationId xmlns:a16="http://schemas.microsoft.com/office/drawing/2014/main" id="{31D279DB-CC39-AE55-F879-8EBABE884566}"/>
              </a:ext>
            </a:extLst>
          </p:cNvPr>
          <p:cNvSpPr/>
          <p:nvPr/>
        </p:nvSpPr>
        <p:spPr>
          <a:xfrm>
            <a:off x="-147523" y="2258675"/>
            <a:ext cx="6109109" cy="1754326"/>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tx2">
                    <a:lumMod val="50000"/>
                  </a:schemeClr>
                </a:solidFill>
              </a:rPr>
              <a:t>AMUL</a:t>
            </a:r>
          </a:p>
          <a:p>
            <a:pPr algn="ctr"/>
            <a:r>
              <a:rPr lang="en-US" sz="5400" b="1" cap="none" spc="0" dirty="0">
                <a:ln w="22225">
                  <a:solidFill>
                    <a:schemeClr val="accent2"/>
                  </a:solidFill>
                  <a:prstDash val="solid"/>
                </a:ln>
                <a:solidFill>
                  <a:schemeClr val="tx2">
                    <a:lumMod val="50000"/>
                  </a:schemeClr>
                </a:solidFill>
                <a:effectLst>
                  <a:reflection blurRad="6350" stA="53000" endA="300" endPos="35500" dir="5400000" sy="-90000" algn="bl" rotWithShape="0"/>
                </a:effectLst>
              </a:rPr>
              <a:t> THE T</a:t>
            </a:r>
            <a:r>
              <a:rPr lang="en-US" sz="5400" b="1" dirty="0">
                <a:ln w="22225">
                  <a:solidFill>
                    <a:schemeClr val="accent2"/>
                  </a:solidFill>
                  <a:prstDash val="solid"/>
                </a:ln>
                <a:solidFill>
                  <a:schemeClr val="tx2">
                    <a:lumMod val="50000"/>
                  </a:schemeClr>
                </a:solidFill>
                <a:effectLst>
                  <a:reflection blurRad="6350" stA="53000" endA="300" endPos="35500" dir="5400000" sy="-90000" algn="bl" rotWithShape="0"/>
                </a:effectLst>
              </a:rPr>
              <a:t>ASTE OF INDIA</a:t>
            </a:r>
            <a:endParaRPr lang="en-US" sz="5400" b="0" cap="none" spc="0" dirty="0">
              <a:ln w="0"/>
              <a:solidFill>
                <a:schemeClr val="tx2">
                  <a:lumMod val="50000"/>
                </a:schemeClr>
              </a:solidFill>
              <a:effectLst>
                <a:reflection blurRad="6350" stA="53000" endA="300" endPos="35500" dir="5400000" sy="-90000" algn="bl" rotWithShape="0"/>
              </a:effectLst>
            </a:endParaRPr>
          </a:p>
        </p:txBody>
      </p:sp>
      <p:pic>
        <p:nvPicPr>
          <p:cNvPr id="1026" name="Picture 2" descr="No slowdown in dairy industry, says Amul chief -Governance Now">
            <a:extLst>
              <a:ext uri="{FF2B5EF4-FFF2-40B4-BE49-F238E27FC236}">
                <a16:creationId xmlns:a16="http://schemas.microsoft.com/office/drawing/2014/main" id="{7E365ADE-2568-3311-8A47-1A9C5DCC1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660" y="1822875"/>
            <a:ext cx="4526280" cy="27774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UL Protein Product Portfolio- Understanding the &quot;Low Confidence&quot; Gap">
            <a:extLst>
              <a:ext uri="{FF2B5EF4-FFF2-40B4-BE49-F238E27FC236}">
                <a16:creationId xmlns:a16="http://schemas.microsoft.com/office/drawing/2014/main" id="{A6717D28-9782-9A21-0646-E96C5E762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45282"/>
            <a:ext cx="12192000" cy="221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54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8F7203-C31D-4AC2-9FE6-929AE8588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 y="1148080"/>
            <a:ext cx="11338560" cy="4947919"/>
          </a:xfrm>
          <a:prstGeom prst="rect">
            <a:avLst/>
          </a:prstGeom>
        </p:spPr>
      </p:pic>
      <p:sp>
        <p:nvSpPr>
          <p:cNvPr id="9" name="Rectangle 8">
            <a:extLst>
              <a:ext uri="{FF2B5EF4-FFF2-40B4-BE49-F238E27FC236}">
                <a16:creationId xmlns:a16="http://schemas.microsoft.com/office/drawing/2014/main" id="{3CC966FE-50F7-4D7E-9D14-F254E2A42D3C}"/>
              </a:ext>
            </a:extLst>
          </p:cNvPr>
          <p:cNvSpPr/>
          <p:nvPr/>
        </p:nvSpPr>
        <p:spPr>
          <a:xfrm>
            <a:off x="2822530" y="41255"/>
            <a:ext cx="6201505" cy="769441"/>
          </a:xfrm>
          <a:prstGeom prst="rect">
            <a:avLst/>
          </a:prstGeom>
          <a:noFill/>
        </p:spPr>
        <p:txBody>
          <a:bodyPr wrap="none" lIns="91440" tIns="45720" rIns="91440" bIns="45720">
            <a:spAutoFit/>
          </a:bodyPr>
          <a:lstStyle/>
          <a:p>
            <a:pPr algn="ctr"/>
            <a:r>
              <a:rPr lang="en-US" sz="4400" b="1" dirty="0">
                <a:ln w="6600">
                  <a:solidFill>
                    <a:schemeClr val="accent2"/>
                  </a:solidFill>
                  <a:prstDash val="solid"/>
                </a:ln>
                <a:solidFill>
                  <a:schemeClr val="accent2">
                    <a:lumMod val="50000"/>
                  </a:schemeClr>
                </a:solidFill>
                <a:effectLst>
                  <a:outerShdw dist="38100" dir="2700000" algn="tl" rotWithShape="0">
                    <a:schemeClr val="accent2"/>
                  </a:outerShdw>
                </a:effectLst>
              </a:rPr>
              <a:t>COMPANY INFORMATION</a:t>
            </a:r>
            <a:endParaRPr lang="en-US" sz="4400"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cxnSp>
        <p:nvCxnSpPr>
          <p:cNvPr id="11" name="Straight Connector 10">
            <a:extLst>
              <a:ext uri="{FF2B5EF4-FFF2-40B4-BE49-F238E27FC236}">
                <a16:creationId xmlns:a16="http://schemas.microsoft.com/office/drawing/2014/main" id="{BE58B168-23D1-4360-8075-FD098AFC45D6}"/>
              </a:ext>
            </a:extLst>
          </p:cNvPr>
          <p:cNvCxnSpPr>
            <a:cxnSpLocks/>
          </p:cNvCxnSpPr>
          <p:nvPr/>
        </p:nvCxnSpPr>
        <p:spPr>
          <a:xfrm>
            <a:off x="426720" y="1148080"/>
            <a:ext cx="113385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9E39A5-144B-4242-B355-94F262B79640}"/>
              </a:ext>
            </a:extLst>
          </p:cNvPr>
          <p:cNvCxnSpPr/>
          <p:nvPr/>
        </p:nvCxnSpPr>
        <p:spPr>
          <a:xfrm>
            <a:off x="426720" y="6095999"/>
            <a:ext cx="113385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B0CA8C-44AC-4046-A470-64DF923AA121}"/>
              </a:ext>
            </a:extLst>
          </p:cNvPr>
          <p:cNvCxnSpPr/>
          <p:nvPr/>
        </p:nvCxnSpPr>
        <p:spPr>
          <a:xfrm>
            <a:off x="426720" y="1148080"/>
            <a:ext cx="0" cy="494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760B8A-F692-463F-AA3D-74BE931272F0}"/>
              </a:ext>
            </a:extLst>
          </p:cNvPr>
          <p:cNvCxnSpPr/>
          <p:nvPr/>
        </p:nvCxnSpPr>
        <p:spPr>
          <a:xfrm>
            <a:off x="11765280" y="1148080"/>
            <a:ext cx="0" cy="49479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82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F7988A-D1EE-487B-B6A3-007A783727BC}"/>
              </a:ext>
            </a:extLst>
          </p:cNvPr>
          <p:cNvSpPr/>
          <p:nvPr/>
        </p:nvSpPr>
        <p:spPr>
          <a:xfrm>
            <a:off x="386080" y="1173173"/>
            <a:ext cx="11612880" cy="707886"/>
          </a:xfrm>
          <a:prstGeom prst="rect">
            <a:avLst/>
          </a:prstGeom>
        </p:spPr>
        <p:txBody>
          <a:bodyPr wrap="square">
            <a:spAutoFit/>
          </a:bodyPr>
          <a:lstStyle/>
          <a:p>
            <a:r>
              <a:rPr lang="en-US" sz="2000" dirty="0"/>
              <a:t>The mighty Ganges at its origin is but a tiny stream in the Gangotri ranges of the Himalayas. Similar is the story of Amul which inspired Operation Flood and heralded the 'White Revolution' in India.</a:t>
            </a:r>
            <a:endParaRPr lang="en-IN" sz="2000" dirty="0"/>
          </a:p>
        </p:txBody>
      </p:sp>
      <p:sp>
        <p:nvSpPr>
          <p:cNvPr id="3" name="Rectangle 2">
            <a:extLst>
              <a:ext uri="{FF2B5EF4-FFF2-40B4-BE49-F238E27FC236}">
                <a16:creationId xmlns:a16="http://schemas.microsoft.com/office/drawing/2014/main" id="{C1374CC1-15F3-4FAC-9612-2013A90D65F8}"/>
              </a:ext>
            </a:extLst>
          </p:cNvPr>
          <p:cNvSpPr/>
          <p:nvPr/>
        </p:nvSpPr>
        <p:spPr>
          <a:xfrm>
            <a:off x="599439" y="2340838"/>
            <a:ext cx="11572240" cy="4401205"/>
          </a:xfrm>
          <a:prstGeom prst="rect">
            <a:avLst/>
          </a:prstGeom>
        </p:spPr>
        <p:txBody>
          <a:bodyPr wrap="square">
            <a:spAutoFit/>
          </a:bodyPr>
          <a:lstStyle/>
          <a:p>
            <a:r>
              <a:rPr lang="en-US" sz="2000" b="1" dirty="0"/>
              <a:t>AMUL means "priceless" in Sanskrit. The brand name "Amul," from the Sanskrit "Amoolya,"</a:t>
            </a:r>
            <a:r>
              <a:rPr lang="en-US" sz="2000" dirty="0"/>
              <a:t> was suggested by a quality control expert in Anand. Variants, all meaning "priceless", are found in several Indian languages. Amul products have been in use in millions of homes since 1946. Amul Butter, Amul Milk Powder, Amul Ghee, Amulspray, Amul Cheese, Amul Chocolates, Amul Shrikhand, Amul Ice cream, Nutramul, Amul Milk and Amulya have made Amul a leading food brand in India. (Turnover: Rs. 52.55 billion in 2007-08). Today Amul is a symbol of many things. Of high-quality products sold at reasonable prices. 50 years after it was first launched, Amul's sale figures have jumped from 1000 tonnes a year in 1966 to over 25,000 tonnes a year in 1997. No other brand comes even close to it. </a:t>
            </a:r>
          </a:p>
          <a:p>
            <a:r>
              <a:rPr lang="en-US" sz="2000" dirty="0">
                <a:solidFill>
                  <a:schemeClr val="accent6">
                    <a:lumMod val="50000"/>
                  </a:schemeClr>
                </a:solidFill>
              </a:rPr>
              <a:t>    </a:t>
            </a:r>
            <a:r>
              <a:rPr lang="en-US" sz="2400" b="1" dirty="0">
                <a:solidFill>
                  <a:schemeClr val="accent6">
                    <a:lumMod val="50000"/>
                  </a:schemeClr>
                </a:solidFill>
              </a:rPr>
              <a:t>AMUL stands for</a:t>
            </a:r>
            <a:r>
              <a:rPr lang="en-US" sz="2000" dirty="0"/>
              <a:t>						</a:t>
            </a:r>
          </a:p>
          <a:p>
            <a:r>
              <a:rPr lang="en-US" dirty="0"/>
              <a:t> 	</a:t>
            </a:r>
            <a:r>
              <a:rPr lang="en-US" sz="2400" b="1" dirty="0">
                <a:solidFill>
                  <a:srgbClr val="002060"/>
                </a:solidFill>
              </a:rPr>
              <a:t>A = Anand</a:t>
            </a:r>
          </a:p>
          <a:p>
            <a:r>
              <a:rPr lang="en-US" sz="2400" b="1" dirty="0">
                <a:solidFill>
                  <a:srgbClr val="002060"/>
                </a:solidFill>
              </a:rPr>
              <a:t> 	M = Milk                                                                       </a:t>
            </a:r>
          </a:p>
          <a:p>
            <a:r>
              <a:rPr lang="en-US" sz="2400" b="1" dirty="0">
                <a:solidFill>
                  <a:srgbClr val="002060"/>
                </a:solidFill>
              </a:rPr>
              <a:t>	 U = Union</a:t>
            </a:r>
          </a:p>
          <a:p>
            <a:r>
              <a:rPr lang="en-US" sz="2400" b="1" dirty="0">
                <a:solidFill>
                  <a:srgbClr val="002060"/>
                </a:solidFill>
              </a:rPr>
              <a:t> 	L = Limited</a:t>
            </a:r>
            <a:endParaRPr lang="en-IN" b="1" dirty="0">
              <a:solidFill>
                <a:srgbClr val="002060"/>
              </a:solidFill>
            </a:endParaRPr>
          </a:p>
        </p:txBody>
      </p:sp>
      <p:pic>
        <p:nvPicPr>
          <p:cNvPr id="7" name="Picture 6">
            <a:extLst>
              <a:ext uri="{FF2B5EF4-FFF2-40B4-BE49-F238E27FC236}">
                <a16:creationId xmlns:a16="http://schemas.microsoft.com/office/drawing/2014/main" id="{B6ED2A4B-396F-4284-A6C8-4484C3265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337" y="4517162"/>
            <a:ext cx="4005785" cy="2267744"/>
          </a:xfrm>
          <a:prstGeom prst="rect">
            <a:avLst/>
          </a:prstGeom>
        </p:spPr>
      </p:pic>
      <p:sp>
        <p:nvSpPr>
          <p:cNvPr id="8" name="TextBox 7">
            <a:extLst>
              <a:ext uri="{FF2B5EF4-FFF2-40B4-BE49-F238E27FC236}">
                <a16:creationId xmlns:a16="http://schemas.microsoft.com/office/drawing/2014/main" id="{DCF20C32-F347-4A73-A9BE-86888C52A9A3}"/>
              </a:ext>
            </a:extLst>
          </p:cNvPr>
          <p:cNvSpPr txBox="1"/>
          <p:nvPr/>
        </p:nvSpPr>
        <p:spPr>
          <a:xfrm>
            <a:off x="2092960" y="274321"/>
            <a:ext cx="8290560" cy="369332"/>
          </a:xfrm>
          <a:prstGeom prst="rect">
            <a:avLst/>
          </a:prstGeom>
          <a:noFill/>
        </p:spPr>
        <p:txBody>
          <a:bodyPr wrap="square" rtlCol="0">
            <a:spAutoFit/>
          </a:bodyPr>
          <a:lstStyle/>
          <a:p>
            <a:endParaRPr lang="en-IN" dirty="0"/>
          </a:p>
        </p:txBody>
      </p:sp>
      <p:sp>
        <p:nvSpPr>
          <p:cNvPr id="9" name="Rectangle 8">
            <a:extLst>
              <a:ext uri="{FF2B5EF4-FFF2-40B4-BE49-F238E27FC236}">
                <a16:creationId xmlns:a16="http://schemas.microsoft.com/office/drawing/2014/main" id="{43D18F67-864E-4DB2-B604-8DC25B402620}"/>
              </a:ext>
            </a:extLst>
          </p:cNvPr>
          <p:cNvSpPr/>
          <p:nvPr/>
        </p:nvSpPr>
        <p:spPr>
          <a:xfrm>
            <a:off x="2811889" y="73094"/>
            <a:ext cx="714734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 </a:t>
            </a:r>
            <a:r>
              <a:rPr lang="en-US" sz="4400" dirty="0">
                <a:ln w="0"/>
                <a:solidFill>
                  <a:srgbClr val="FF0000"/>
                </a:solidFill>
                <a:effectLst>
                  <a:outerShdw blurRad="38100" dist="19050" dir="2700000" algn="tl" rotWithShape="0">
                    <a:schemeClr val="dk1">
                      <a:alpha val="40000"/>
                    </a:schemeClr>
                  </a:outerShdw>
                </a:effectLst>
              </a:rPr>
              <a:t>COMPANY PROFILE OF AMUL </a:t>
            </a:r>
            <a:endParaRPr lang="en-US" sz="540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39048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E0C2A0-1D38-4035-BE7F-29D375DA9F26}"/>
              </a:ext>
            </a:extLst>
          </p:cNvPr>
          <p:cNvSpPr txBox="1"/>
          <p:nvPr/>
        </p:nvSpPr>
        <p:spPr>
          <a:xfrm>
            <a:off x="233680" y="406351"/>
            <a:ext cx="11724640" cy="5262979"/>
          </a:xfrm>
          <a:prstGeom prst="rect">
            <a:avLst/>
          </a:prstGeom>
          <a:noFill/>
        </p:spPr>
        <p:txBody>
          <a:bodyPr wrap="square" rtlCol="0">
            <a:spAutoFit/>
          </a:bodyPr>
          <a:lstStyle/>
          <a:p>
            <a:r>
              <a:rPr lang="en-US" sz="2400" dirty="0"/>
              <a:t>Amul (Anand milk union ltd.) is abased on four hands, which are coordinated with each other. The actual meaning of this symbol is co-ordination of four hands of different people by whom this union is at the top position in Asia.</a:t>
            </a:r>
          </a:p>
          <a:p>
            <a:endParaRPr lang="en-US" sz="2400" dirty="0"/>
          </a:p>
          <a:p>
            <a:r>
              <a:rPr lang="en-US" sz="2400" dirty="0"/>
              <a:t> First hand is of farmers, without whom the organization would not have existed. </a:t>
            </a:r>
          </a:p>
          <a:p>
            <a:endParaRPr lang="en-US" sz="2400" dirty="0"/>
          </a:p>
          <a:p>
            <a:r>
              <a:rPr lang="en-US" sz="2400" dirty="0"/>
              <a:t>					  </a:t>
            </a:r>
          </a:p>
          <a:p>
            <a:r>
              <a:rPr lang="en-US" sz="2400" dirty="0"/>
              <a:t>Second hand is of processors, who process the row material (milk)into finished goods .</a:t>
            </a:r>
          </a:p>
          <a:p>
            <a:r>
              <a:rPr lang="en-US" sz="2400" dirty="0"/>
              <a:t>					     </a:t>
            </a:r>
          </a:p>
          <a:p>
            <a:r>
              <a:rPr lang="en-US" sz="2400" dirty="0"/>
              <a:t>           					     </a:t>
            </a:r>
          </a:p>
          <a:p>
            <a:r>
              <a:rPr lang="en-US" sz="2400" dirty="0"/>
              <a:t>Third hand is of marketer, without whom the product would have not reached the customers.</a:t>
            </a:r>
          </a:p>
          <a:p>
            <a:r>
              <a:rPr lang="en-US" sz="2400" dirty="0"/>
              <a:t>					    				                 </a:t>
            </a:r>
          </a:p>
          <a:p>
            <a:endParaRPr lang="en-US" sz="2400" dirty="0"/>
          </a:p>
          <a:p>
            <a:r>
              <a:rPr lang="en-US" sz="2400" dirty="0"/>
              <a:t> Fourth hand is of customers, without whom the products would have not carried on.</a:t>
            </a:r>
            <a:endParaRPr lang="en-IN" sz="2400" dirty="0"/>
          </a:p>
        </p:txBody>
      </p:sp>
      <p:sp>
        <p:nvSpPr>
          <p:cNvPr id="5" name="Arrow: Down 4">
            <a:extLst>
              <a:ext uri="{FF2B5EF4-FFF2-40B4-BE49-F238E27FC236}">
                <a16:creationId xmlns:a16="http://schemas.microsoft.com/office/drawing/2014/main" id="{E5C591E9-B4F5-432D-B005-E94156145677}"/>
              </a:ext>
            </a:extLst>
          </p:cNvPr>
          <p:cNvSpPr/>
          <p:nvPr/>
        </p:nvSpPr>
        <p:spPr>
          <a:xfrm>
            <a:off x="5212080" y="331216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 name="Arrow: Down 5">
            <a:extLst>
              <a:ext uri="{FF2B5EF4-FFF2-40B4-BE49-F238E27FC236}">
                <a16:creationId xmlns:a16="http://schemas.microsoft.com/office/drawing/2014/main" id="{533C7312-D0D2-4E2B-9845-99430C2264EE}"/>
              </a:ext>
            </a:extLst>
          </p:cNvPr>
          <p:cNvSpPr/>
          <p:nvPr/>
        </p:nvSpPr>
        <p:spPr>
          <a:xfrm>
            <a:off x="5212080" y="220472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Arrow: Down 7">
            <a:extLst>
              <a:ext uri="{FF2B5EF4-FFF2-40B4-BE49-F238E27FC236}">
                <a16:creationId xmlns:a16="http://schemas.microsoft.com/office/drawing/2014/main" id="{C0E7ECE4-6F58-4D47-A3CA-CD2C54BDC113}"/>
              </a:ext>
            </a:extLst>
          </p:cNvPr>
          <p:cNvSpPr/>
          <p:nvPr/>
        </p:nvSpPr>
        <p:spPr>
          <a:xfrm>
            <a:off x="5212080" y="4378960"/>
            <a:ext cx="284480" cy="833120"/>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3474823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281036-6BB7-4A24-AF4E-3B078A88DD3D}"/>
              </a:ext>
            </a:extLst>
          </p:cNvPr>
          <p:cNvSpPr/>
          <p:nvPr/>
        </p:nvSpPr>
        <p:spPr>
          <a:xfrm>
            <a:off x="228600" y="1205865"/>
            <a:ext cx="11734800" cy="4985980"/>
          </a:xfrm>
          <a:prstGeom prst="rect">
            <a:avLst/>
          </a:prstGeom>
        </p:spPr>
        <p:txBody>
          <a:bodyPr wrap="square">
            <a:spAutoFit/>
          </a:bodyPr>
          <a:lstStyle/>
          <a:p>
            <a:pPr algn="ctr"/>
            <a:endParaRPr lang="en-US" dirty="0"/>
          </a:p>
          <a:p>
            <a:r>
              <a:rPr lang="en-US" dirty="0"/>
              <a:t> </a:t>
            </a:r>
            <a:r>
              <a:rPr lang="en-US" sz="2000" dirty="0"/>
              <a:t>A product passes through distinct stages during its life in market, each posing different challenges, opportunities and problems .Profits rise and fall at different stages of the product life cycle. There are four different stages of product life cycle, namely </a:t>
            </a:r>
          </a:p>
          <a:p>
            <a:endParaRPr lang="en-US" sz="2000" dirty="0"/>
          </a:p>
          <a:p>
            <a:pPr marL="342900" indent="-342900">
              <a:buAutoNum type="arabicPeriod"/>
            </a:pPr>
            <a:r>
              <a:rPr lang="en-US" sz="2000" b="1" dirty="0">
                <a:solidFill>
                  <a:schemeClr val="accent4">
                    <a:lumMod val="75000"/>
                  </a:schemeClr>
                </a:solidFill>
              </a:rPr>
              <a:t>INTRODUCTION STAGE</a:t>
            </a:r>
          </a:p>
          <a:p>
            <a:pPr marL="342900" indent="-342900">
              <a:buAutoNum type="arabicPeriod"/>
            </a:pPr>
            <a:r>
              <a:rPr lang="en-US" sz="2000" b="1" dirty="0">
                <a:solidFill>
                  <a:schemeClr val="accent4">
                    <a:lumMod val="75000"/>
                  </a:schemeClr>
                </a:solidFill>
              </a:rPr>
              <a:t>  GROWTH STAGE </a:t>
            </a:r>
          </a:p>
          <a:p>
            <a:pPr marL="342900" indent="-342900">
              <a:buAutoNum type="arabicPeriod"/>
            </a:pPr>
            <a:r>
              <a:rPr lang="en-US" sz="2000" b="1" dirty="0">
                <a:solidFill>
                  <a:schemeClr val="accent4">
                    <a:lumMod val="75000"/>
                  </a:schemeClr>
                </a:solidFill>
              </a:rPr>
              <a:t> MATURITY STAGE </a:t>
            </a:r>
          </a:p>
          <a:p>
            <a:pPr marL="342900" indent="-342900">
              <a:buAutoNum type="arabicPeriod"/>
            </a:pPr>
            <a:r>
              <a:rPr lang="en-US" sz="2000" b="1" dirty="0">
                <a:solidFill>
                  <a:schemeClr val="accent4">
                    <a:lumMod val="75000"/>
                  </a:schemeClr>
                </a:solidFill>
              </a:rPr>
              <a:t> DECLINE STAGE</a:t>
            </a:r>
          </a:p>
          <a:p>
            <a:endParaRPr lang="en-US" sz="2000" dirty="0"/>
          </a:p>
          <a:p>
            <a:r>
              <a:rPr lang="en-US" sz="2000" dirty="0"/>
              <a:t> Different products of AMUL are in different stages in the product life cycle. Products </a:t>
            </a:r>
            <a:r>
              <a:rPr lang="en-US" sz="2000" dirty="0">
                <a:solidFill>
                  <a:srgbClr val="9900FF"/>
                </a:solidFill>
              </a:rPr>
              <a:t>like milk, butter, chocolate and cheese are in the maturity stage, while ice-creams , chocolates and shrikhand </a:t>
            </a:r>
            <a:r>
              <a:rPr lang="en-US" sz="2000" dirty="0"/>
              <a:t>are still in the growth stage. On the other hand, products like milk powders, infant food, frozen food items and mix are in introduction stage.</a:t>
            </a:r>
          </a:p>
          <a:p>
            <a:endParaRPr lang="en-US" sz="2000" dirty="0"/>
          </a:p>
          <a:p>
            <a:r>
              <a:rPr lang="en-US" sz="2000" dirty="0"/>
              <a:t> The company adopts aggressive selling techniques for those products which are in the introductory stage, while very less promotional programmes are carried out for those products which are in the growth or maturity stage</a:t>
            </a:r>
            <a:r>
              <a:rPr lang="en-US" dirty="0"/>
              <a:t>.</a:t>
            </a:r>
            <a:endParaRPr lang="en-IN" dirty="0"/>
          </a:p>
        </p:txBody>
      </p:sp>
      <p:sp>
        <p:nvSpPr>
          <p:cNvPr id="3" name="Rectangle 2">
            <a:extLst>
              <a:ext uri="{FF2B5EF4-FFF2-40B4-BE49-F238E27FC236}">
                <a16:creationId xmlns:a16="http://schemas.microsoft.com/office/drawing/2014/main" id="{1E7B4AEB-F89E-449D-8095-181A80B74E8F}"/>
              </a:ext>
            </a:extLst>
          </p:cNvPr>
          <p:cNvSpPr/>
          <p:nvPr/>
        </p:nvSpPr>
        <p:spPr>
          <a:xfrm>
            <a:off x="2017649" y="281434"/>
            <a:ext cx="7059432" cy="769441"/>
          </a:xfrm>
          <a:prstGeom prst="rect">
            <a:avLst/>
          </a:prstGeom>
          <a:noFill/>
        </p:spPr>
        <p:txBody>
          <a:bodyPr wrap="none" lIns="91440" tIns="45720" rIns="91440" bIns="45720">
            <a:spAutoFit/>
          </a:bodyPr>
          <a:lstStyle/>
          <a:p>
            <a:pPr algn="ctr"/>
            <a:r>
              <a:rPr lang="en-US" sz="4400" b="1" spc="50" dirty="0">
                <a:ln w="9525" cmpd="sng">
                  <a:solidFill>
                    <a:schemeClr val="accent1"/>
                  </a:solidFill>
                  <a:prstDash val="solid"/>
                </a:ln>
                <a:solidFill>
                  <a:srgbClr val="92D050"/>
                </a:solidFill>
                <a:effectLst>
                  <a:glow rad="38100">
                    <a:schemeClr val="accent1">
                      <a:alpha val="40000"/>
                    </a:schemeClr>
                  </a:glow>
                </a:effectLst>
              </a:rPr>
              <a:t>PRODUCT LIFE CYCLE STAGES</a:t>
            </a:r>
            <a:endParaRPr lang="en-US" sz="4400" b="1" cap="none" spc="50" dirty="0">
              <a:ln w="9525" cmpd="sng">
                <a:solidFill>
                  <a:schemeClr val="accent1"/>
                </a:solidFill>
                <a:prstDash val="solid"/>
              </a:ln>
              <a:solidFill>
                <a:srgbClr val="92D050"/>
              </a:solidFill>
              <a:effectLst>
                <a:glow rad="38100">
                  <a:schemeClr val="accent1">
                    <a:alpha val="40000"/>
                  </a:schemeClr>
                </a:glow>
              </a:effectLst>
            </a:endParaRPr>
          </a:p>
        </p:txBody>
      </p:sp>
    </p:spTree>
    <p:extLst>
      <p:ext uri="{BB962C8B-B14F-4D97-AF65-F5344CB8AC3E}">
        <p14:creationId xmlns:p14="http://schemas.microsoft.com/office/powerpoint/2010/main" val="4064451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at is the first stage of the product life cycle? - Quora">
            <a:extLst>
              <a:ext uri="{FF2B5EF4-FFF2-40B4-BE49-F238E27FC236}">
                <a16:creationId xmlns:a16="http://schemas.microsoft.com/office/drawing/2014/main" id="{AE6315BB-DE79-4956-9270-3153943DB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20" y="206828"/>
            <a:ext cx="10139680" cy="6444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683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31DD35-7278-4C2E-AB27-994EEFD8D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92" y="1554480"/>
            <a:ext cx="10522708" cy="4853305"/>
          </a:xfrm>
          <a:prstGeom prst="rect">
            <a:avLst/>
          </a:prstGeom>
        </p:spPr>
      </p:pic>
      <p:sp>
        <p:nvSpPr>
          <p:cNvPr id="2" name="Rectangle 1">
            <a:extLst>
              <a:ext uri="{FF2B5EF4-FFF2-40B4-BE49-F238E27FC236}">
                <a16:creationId xmlns:a16="http://schemas.microsoft.com/office/drawing/2014/main" id="{A0064879-0DE4-79B7-E646-43A4A2752606}"/>
              </a:ext>
            </a:extLst>
          </p:cNvPr>
          <p:cNvSpPr/>
          <p:nvPr/>
        </p:nvSpPr>
        <p:spPr>
          <a:xfrm>
            <a:off x="3467077" y="366375"/>
            <a:ext cx="525785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AMUL PRODUCTS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66845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C1722A-25B0-4A8F-A9FA-4AD5CE5A7A84}"/>
              </a:ext>
            </a:extLst>
          </p:cNvPr>
          <p:cNvSpPr/>
          <p:nvPr/>
        </p:nvSpPr>
        <p:spPr>
          <a:xfrm>
            <a:off x="152400" y="659398"/>
            <a:ext cx="11135360" cy="5724644"/>
          </a:xfrm>
          <a:prstGeom prst="rect">
            <a:avLst/>
          </a:prstGeom>
        </p:spPr>
        <p:txBody>
          <a:bodyPr wrap="square">
            <a:spAutoFit/>
          </a:bodyPr>
          <a:lstStyle/>
          <a:p>
            <a:endParaRPr lang="en-IN" dirty="0"/>
          </a:p>
          <a:p>
            <a:r>
              <a:rPr lang="en-IN" dirty="0"/>
              <a:t> </a:t>
            </a:r>
            <a:r>
              <a:rPr lang="en-IN" sz="2000" dirty="0"/>
              <a:t>A vast varieties of products are offered by AMUL which are as follows:</a:t>
            </a:r>
          </a:p>
          <a:p>
            <a:endParaRPr lang="en-IN" sz="2000" dirty="0"/>
          </a:p>
          <a:p>
            <a:r>
              <a:rPr lang="en-IN" sz="2000" dirty="0"/>
              <a:t> </a:t>
            </a:r>
            <a:r>
              <a:rPr lang="en-IN" sz="2400" dirty="0">
                <a:solidFill>
                  <a:srgbClr val="972929"/>
                </a:solidFill>
              </a:rPr>
              <a:t>BREADSPREADS</a:t>
            </a:r>
            <a:endParaRPr lang="en-IN" sz="2000" dirty="0">
              <a:solidFill>
                <a:srgbClr val="972929"/>
              </a:solidFill>
            </a:endParaRPr>
          </a:p>
          <a:p>
            <a:r>
              <a:rPr lang="en-IN" sz="2000" dirty="0"/>
              <a:t>  Amul Butter  </a:t>
            </a:r>
          </a:p>
          <a:p>
            <a:r>
              <a:rPr lang="en-IN" sz="2000" dirty="0"/>
              <a:t>Amul Lite Low Fat Breadspread</a:t>
            </a:r>
          </a:p>
          <a:p>
            <a:r>
              <a:rPr lang="en-IN" sz="2000" dirty="0"/>
              <a:t> Amul Cooking Butter</a:t>
            </a:r>
          </a:p>
          <a:p>
            <a:endParaRPr lang="en-IN" sz="2000" dirty="0"/>
          </a:p>
          <a:p>
            <a:r>
              <a:rPr lang="en-IN" sz="2400" dirty="0">
                <a:solidFill>
                  <a:srgbClr val="9999FF"/>
                </a:solidFill>
              </a:rPr>
              <a:t>CHEESE RANGE</a:t>
            </a:r>
          </a:p>
          <a:p>
            <a:endParaRPr lang="en-IN" sz="2000" dirty="0"/>
          </a:p>
          <a:p>
            <a:r>
              <a:rPr lang="en-IN" sz="2000" dirty="0"/>
              <a:t>Amul Pasteurized Processed Cheddar Cheese</a:t>
            </a:r>
          </a:p>
          <a:p>
            <a:r>
              <a:rPr lang="en-IN" sz="2000" dirty="0"/>
              <a:t>  Amul Processed Cheese Spread </a:t>
            </a:r>
          </a:p>
          <a:p>
            <a:r>
              <a:rPr lang="en-IN" sz="2000" dirty="0"/>
              <a:t>Amul Pizza (Mozarella) Cheese</a:t>
            </a:r>
          </a:p>
          <a:p>
            <a:r>
              <a:rPr lang="en-IN" sz="2000" dirty="0"/>
              <a:t> Amul Shredded Pizza Cheese </a:t>
            </a:r>
          </a:p>
          <a:p>
            <a:r>
              <a:rPr lang="en-IN" sz="2000" dirty="0"/>
              <a:t>Amul Emmental Cheese</a:t>
            </a:r>
          </a:p>
          <a:p>
            <a:r>
              <a:rPr lang="en-IN" sz="2000" dirty="0"/>
              <a:t>  Amul Gouda Cheese </a:t>
            </a:r>
          </a:p>
          <a:p>
            <a:r>
              <a:rPr lang="en-IN" sz="2000" dirty="0"/>
              <a:t> Amul Malai Paneer (cottage cheese) </a:t>
            </a:r>
          </a:p>
          <a:p>
            <a:r>
              <a:rPr lang="en-IN" sz="2000" dirty="0"/>
              <a:t>Frozen and Tinned Utterly Delicious Pizza</a:t>
            </a:r>
            <a:endParaRPr lang="en-IN" dirty="0"/>
          </a:p>
        </p:txBody>
      </p:sp>
      <p:sp>
        <p:nvSpPr>
          <p:cNvPr id="3" name="AutoShape 2" descr="blob:https://web.whatsapp.com/5a268a7a-8755-4e25-871a-5bba23f204aa">
            <a:extLst>
              <a:ext uri="{FF2B5EF4-FFF2-40B4-BE49-F238E27FC236}">
                <a16:creationId xmlns:a16="http://schemas.microsoft.com/office/drawing/2014/main" id="{C9E283B6-F012-4AE0-A031-D9914D9619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9F73A17B-3AA9-4213-B968-93648C365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920" y="1737360"/>
            <a:ext cx="4399280" cy="2248313"/>
          </a:xfrm>
          <a:prstGeom prst="rect">
            <a:avLst/>
          </a:prstGeom>
        </p:spPr>
      </p:pic>
      <p:pic>
        <p:nvPicPr>
          <p:cNvPr id="6" name="Picture 5">
            <a:extLst>
              <a:ext uri="{FF2B5EF4-FFF2-40B4-BE49-F238E27FC236}">
                <a16:creationId xmlns:a16="http://schemas.microsoft.com/office/drawing/2014/main" id="{D9586B33-A49C-40D7-8D07-50F81D1FE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920" y="4206501"/>
            <a:ext cx="4399280" cy="2387600"/>
          </a:xfrm>
          <a:prstGeom prst="rect">
            <a:avLst/>
          </a:prstGeom>
        </p:spPr>
      </p:pic>
      <p:sp>
        <p:nvSpPr>
          <p:cNvPr id="4" name="Rectangle 3">
            <a:extLst>
              <a:ext uri="{FF2B5EF4-FFF2-40B4-BE49-F238E27FC236}">
                <a16:creationId xmlns:a16="http://schemas.microsoft.com/office/drawing/2014/main" id="{11889D89-CFE4-4FE2-AD6C-FC57FCC2969D}"/>
              </a:ext>
            </a:extLst>
          </p:cNvPr>
          <p:cNvSpPr/>
          <p:nvPr/>
        </p:nvSpPr>
        <p:spPr>
          <a:xfrm>
            <a:off x="2628227" y="-111145"/>
            <a:ext cx="5208349"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00B0F0"/>
                </a:solidFill>
                <a:effectLst>
                  <a:outerShdw blurRad="12700" dist="38100" dir="2700000" algn="tl" rotWithShape="0">
                    <a:schemeClr val="bg1">
                      <a:lumMod val="50000"/>
                    </a:schemeClr>
                  </a:outerShdw>
                </a:effectLst>
              </a:rPr>
              <a:t>PRODUCT RANGE</a:t>
            </a:r>
            <a:endParaRPr lang="en-US" sz="5400" b="1" cap="none" spc="0" dirty="0">
              <a:ln w="9525">
                <a:solidFill>
                  <a:schemeClr val="bg1"/>
                </a:solidFill>
                <a:prstDash val="solid"/>
              </a:ln>
              <a:solidFill>
                <a:srgbClr val="00B0F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77312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84A145-15AD-4C99-818C-BDE2BC1A8DBC}"/>
              </a:ext>
            </a:extLst>
          </p:cNvPr>
          <p:cNvSpPr/>
          <p:nvPr/>
        </p:nvSpPr>
        <p:spPr>
          <a:xfrm>
            <a:off x="401320" y="389592"/>
            <a:ext cx="6217920" cy="2369880"/>
          </a:xfrm>
          <a:prstGeom prst="rect">
            <a:avLst/>
          </a:prstGeom>
        </p:spPr>
        <p:txBody>
          <a:bodyPr wrap="square">
            <a:spAutoFit/>
          </a:bodyPr>
          <a:lstStyle/>
          <a:p>
            <a:r>
              <a:rPr lang="en-IN" sz="2400" dirty="0"/>
              <a:t> </a:t>
            </a:r>
            <a:r>
              <a:rPr lang="en-IN" sz="2400" dirty="0">
                <a:solidFill>
                  <a:srgbClr val="5F5266"/>
                </a:solidFill>
              </a:rPr>
              <a:t>MITHAEE RANGE  ( ETHNIC SWEETS)                                 </a:t>
            </a:r>
          </a:p>
          <a:p>
            <a:endParaRPr lang="en-IN" sz="2400" dirty="0">
              <a:solidFill>
                <a:srgbClr val="5F5266"/>
              </a:solidFill>
            </a:endParaRPr>
          </a:p>
          <a:p>
            <a:r>
              <a:rPr lang="en-IN" sz="2000" dirty="0"/>
              <a:t>Amul Shrikhand ( Mango ,Saffron, Almond Pistachio, Cardamom) </a:t>
            </a:r>
          </a:p>
          <a:p>
            <a:r>
              <a:rPr lang="en-IN" sz="2000" dirty="0"/>
              <a:t>Amul Amrakhand </a:t>
            </a:r>
          </a:p>
          <a:p>
            <a:r>
              <a:rPr lang="en-IN" sz="2000" dirty="0"/>
              <a:t> Amul Mithaee Gulabjamuns</a:t>
            </a:r>
          </a:p>
          <a:p>
            <a:r>
              <a:rPr lang="en-IN" sz="2000" dirty="0"/>
              <a:t>  Amul Mithaee Gulabjamun Mix Amul Mithaee Kulfi Mix </a:t>
            </a:r>
          </a:p>
        </p:txBody>
      </p:sp>
      <p:sp>
        <p:nvSpPr>
          <p:cNvPr id="3" name="Rectangle 2">
            <a:extLst>
              <a:ext uri="{FF2B5EF4-FFF2-40B4-BE49-F238E27FC236}">
                <a16:creationId xmlns:a16="http://schemas.microsoft.com/office/drawing/2014/main" id="{7F226911-A6F1-42E8-B5C1-A877F7276898}"/>
              </a:ext>
            </a:extLst>
          </p:cNvPr>
          <p:cNvSpPr/>
          <p:nvPr/>
        </p:nvSpPr>
        <p:spPr>
          <a:xfrm>
            <a:off x="518160" y="2690981"/>
            <a:ext cx="5801360" cy="3570208"/>
          </a:xfrm>
          <a:prstGeom prst="rect">
            <a:avLst/>
          </a:prstGeom>
        </p:spPr>
        <p:txBody>
          <a:bodyPr wrap="square">
            <a:spAutoFit/>
          </a:bodyPr>
          <a:lstStyle/>
          <a:p>
            <a:r>
              <a:rPr lang="en-IN" sz="2400" dirty="0"/>
              <a:t> </a:t>
            </a:r>
            <a:r>
              <a:rPr lang="en-IN" sz="2400" dirty="0">
                <a:solidFill>
                  <a:schemeClr val="accent6">
                    <a:lumMod val="75000"/>
                  </a:schemeClr>
                </a:solidFill>
              </a:rPr>
              <a:t>PURE GHEE</a:t>
            </a:r>
          </a:p>
          <a:p>
            <a:endParaRPr lang="en-IN" dirty="0"/>
          </a:p>
          <a:p>
            <a:r>
              <a:rPr lang="en-IN" dirty="0"/>
              <a:t>  </a:t>
            </a:r>
            <a:r>
              <a:rPr lang="en-IN" sz="2000" dirty="0"/>
              <a:t>Amul Pure Ghee </a:t>
            </a:r>
          </a:p>
          <a:p>
            <a:r>
              <a:rPr lang="en-IN" sz="2000" dirty="0"/>
              <a:t>Sagar Pure Ghee </a:t>
            </a:r>
          </a:p>
          <a:p>
            <a:r>
              <a:rPr lang="en-IN" sz="2000" dirty="0"/>
              <a:t>Amul Cow Ghee </a:t>
            </a:r>
          </a:p>
          <a:p>
            <a:endParaRPr lang="en-IN" sz="2000" dirty="0"/>
          </a:p>
          <a:p>
            <a:r>
              <a:rPr lang="en-IN" sz="2400" dirty="0">
                <a:solidFill>
                  <a:srgbClr val="CC66FF"/>
                </a:solidFill>
              </a:rPr>
              <a:t>INFANT MILK RANGE</a:t>
            </a:r>
          </a:p>
          <a:p>
            <a:endParaRPr lang="en-IN" sz="2000" dirty="0">
              <a:solidFill>
                <a:srgbClr val="CC66FF"/>
              </a:solidFill>
            </a:endParaRPr>
          </a:p>
          <a:p>
            <a:r>
              <a:rPr lang="en-IN" sz="2000" dirty="0"/>
              <a:t>  Amul Infant Milk Formula 1 (0-6 months)</a:t>
            </a:r>
          </a:p>
          <a:p>
            <a:r>
              <a:rPr lang="en-IN" sz="2000" dirty="0"/>
              <a:t> Amul Infant Milk Formula 2 ( 6 months above) </a:t>
            </a:r>
          </a:p>
          <a:p>
            <a:r>
              <a:rPr lang="en-IN" sz="2000" dirty="0"/>
              <a:t>Amulspray Infant Milk Food </a:t>
            </a:r>
          </a:p>
        </p:txBody>
      </p:sp>
      <p:pic>
        <p:nvPicPr>
          <p:cNvPr id="1026" name="Picture 2" descr="Amul Fresh Mithai">
            <a:extLst>
              <a:ext uri="{FF2B5EF4-FFF2-40B4-BE49-F238E27FC236}">
                <a16:creationId xmlns:a16="http://schemas.microsoft.com/office/drawing/2014/main" id="{04C1DBF6-98A8-4787-A0A7-4606DF921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8640" y="372110"/>
            <a:ext cx="3048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UL COW GHEE">
            <a:extLst>
              <a:ext uri="{FF2B5EF4-FFF2-40B4-BE49-F238E27FC236}">
                <a16:creationId xmlns:a16="http://schemas.microsoft.com/office/drawing/2014/main" id="{2FCAEB36-C969-40D1-B0E5-F11C55A4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6100" y="2446518"/>
            <a:ext cx="2166680" cy="21807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ul Taza - 1L Pack : Amazon.in: Grocery &amp; Gourmet Foods">
            <a:extLst>
              <a:ext uri="{FF2B5EF4-FFF2-40B4-BE49-F238E27FC236}">
                <a16:creationId xmlns:a16="http://schemas.microsoft.com/office/drawing/2014/main" id="{785F60C6-ABFF-4646-BA97-0115BABC1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0550" y="4712846"/>
            <a:ext cx="1269180" cy="20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712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9AF413-496C-496E-A626-9CEEEA705F4C}"/>
              </a:ext>
            </a:extLst>
          </p:cNvPr>
          <p:cNvSpPr/>
          <p:nvPr/>
        </p:nvSpPr>
        <p:spPr>
          <a:xfrm>
            <a:off x="426720" y="127338"/>
            <a:ext cx="6096000" cy="4801314"/>
          </a:xfrm>
          <a:prstGeom prst="rect">
            <a:avLst/>
          </a:prstGeom>
        </p:spPr>
        <p:txBody>
          <a:bodyPr>
            <a:spAutoFit/>
          </a:bodyPr>
          <a:lstStyle/>
          <a:p>
            <a:r>
              <a:rPr lang="en-IN" sz="2400" dirty="0">
                <a:solidFill>
                  <a:schemeClr val="accent2">
                    <a:lumMod val="75000"/>
                  </a:schemeClr>
                </a:solidFill>
              </a:rPr>
              <a:t>MILK POWDERS </a:t>
            </a:r>
          </a:p>
          <a:p>
            <a:endParaRPr lang="en-IN" dirty="0"/>
          </a:p>
          <a:p>
            <a:r>
              <a:rPr lang="en-IN" dirty="0"/>
              <a:t> </a:t>
            </a:r>
            <a:r>
              <a:rPr lang="en-IN" sz="2000" dirty="0"/>
              <a:t>Amul Full Cream Milk Powder</a:t>
            </a:r>
          </a:p>
          <a:p>
            <a:r>
              <a:rPr lang="en-IN" sz="2000" dirty="0"/>
              <a:t> Amulya Dairy Whitener </a:t>
            </a:r>
          </a:p>
          <a:p>
            <a:r>
              <a:rPr lang="en-IN" sz="2000" dirty="0"/>
              <a:t>Sagar Skimmed Milk Powder </a:t>
            </a:r>
          </a:p>
          <a:p>
            <a:r>
              <a:rPr lang="en-IN" sz="2000" dirty="0"/>
              <a:t>Sagar Tea and Coffee Whitener</a:t>
            </a:r>
          </a:p>
          <a:p>
            <a:r>
              <a:rPr lang="en-IN" dirty="0"/>
              <a:t> </a:t>
            </a:r>
          </a:p>
          <a:p>
            <a:r>
              <a:rPr lang="en-IN" sz="2400" dirty="0">
                <a:solidFill>
                  <a:srgbClr val="33CCFF"/>
                </a:solidFill>
              </a:rPr>
              <a:t>SWEETENED CONDENSED MILK  </a:t>
            </a:r>
          </a:p>
          <a:p>
            <a:r>
              <a:rPr lang="en-IN" dirty="0"/>
              <a:t> </a:t>
            </a:r>
            <a:r>
              <a:rPr lang="en-IN" sz="2000" dirty="0"/>
              <a:t>Mithaimate Sweetened Condensed Milk</a:t>
            </a:r>
          </a:p>
          <a:p>
            <a:r>
              <a:rPr lang="en-IN" dirty="0"/>
              <a:t> </a:t>
            </a:r>
          </a:p>
          <a:p>
            <a:r>
              <a:rPr lang="en-IN" sz="2400" dirty="0">
                <a:solidFill>
                  <a:srgbClr val="104970"/>
                </a:solidFill>
              </a:rPr>
              <a:t>FRESH MILK </a:t>
            </a:r>
          </a:p>
          <a:p>
            <a:r>
              <a:rPr lang="en-IN" sz="2000" dirty="0"/>
              <a:t>Amul Taaza Toned Milk 3% fat </a:t>
            </a:r>
          </a:p>
          <a:p>
            <a:r>
              <a:rPr lang="en-IN" sz="2000" dirty="0"/>
              <a:t>Amul Gold Full Cream Milk 6% fat</a:t>
            </a:r>
          </a:p>
          <a:p>
            <a:r>
              <a:rPr lang="en-IN" sz="2000" dirty="0"/>
              <a:t> Amul Shakti Standardised Milk 3% fat  </a:t>
            </a:r>
          </a:p>
          <a:p>
            <a:r>
              <a:rPr lang="en-IN" sz="2000" dirty="0"/>
              <a:t>Amul Smart Double Toned Milk 1.5% fat</a:t>
            </a:r>
          </a:p>
        </p:txBody>
      </p:sp>
      <p:sp>
        <p:nvSpPr>
          <p:cNvPr id="3" name="Rectangle 2">
            <a:extLst>
              <a:ext uri="{FF2B5EF4-FFF2-40B4-BE49-F238E27FC236}">
                <a16:creationId xmlns:a16="http://schemas.microsoft.com/office/drawing/2014/main" id="{2EE2D61F-DE5D-4D25-9328-49A863CA9ED9}"/>
              </a:ext>
            </a:extLst>
          </p:cNvPr>
          <p:cNvSpPr/>
          <p:nvPr/>
        </p:nvSpPr>
        <p:spPr>
          <a:xfrm>
            <a:off x="335280" y="5165297"/>
            <a:ext cx="6096000" cy="1384995"/>
          </a:xfrm>
          <a:prstGeom prst="rect">
            <a:avLst/>
          </a:prstGeom>
        </p:spPr>
        <p:txBody>
          <a:bodyPr>
            <a:spAutoFit/>
          </a:bodyPr>
          <a:lstStyle/>
          <a:p>
            <a:r>
              <a:rPr lang="en-IN" sz="2400" dirty="0">
                <a:solidFill>
                  <a:schemeClr val="accent4">
                    <a:lumMod val="50000"/>
                  </a:schemeClr>
                </a:solidFill>
              </a:rPr>
              <a:t>CURD PRODUCTS </a:t>
            </a:r>
          </a:p>
          <a:p>
            <a:r>
              <a:rPr lang="en-IN" sz="2000" dirty="0"/>
              <a:t>Amul Masti Dahi (fresh curd) </a:t>
            </a:r>
          </a:p>
          <a:p>
            <a:r>
              <a:rPr lang="en-IN" sz="2000" dirty="0"/>
              <a:t>Amul Butter Milk </a:t>
            </a:r>
          </a:p>
          <a:p>
            <a:r>
              <a:rPr lang="en-IN" sz="2000" dirty="0"/>
              <a:t>Amul Lassi</a:t>
            </a:r>
          </a:p>
        </p:txBody>
      </p:sp>
      <p:pic>
        <p:nvPicPr>
          <p:cNvPr id="8" name="Picture 7">
            <a:extLst>
              <a:ext uri="{FF2B5EF4-FFF2-40B4-BE49-F238E27FC236}">
                <a16:creationId xmlns:a16="http://schemas.microsoft.com/office/drawing/2014/main" id="{5A02A03D-7626-425C-AA4B-853EB1D2C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186" y="0"/>
            <a:ext cx="1520214" cy="1934359"/>
          </a:xfrm>
          <a:prstGeom prst="rect">
            <a:avLst/>
          </a:prstGeom>
        </p:spPr>
      </p:pic>
      <p:pic>
        <p:nvPicPr>
          <p:cNvPr id="2056" name="Picture 8" descr="Cherry n Cheese by Manisha - Make magic cupcakes with Amul Mithai Mate Amul  Mithai Mate - Sweetened Condensed Milk. Versatile condensed milk for Indian  and Western desserts. It is an essential">
            <a:extLst>
              <a:ext uri="{FF2B5EF4-FFF2-40B4-BE49-F238E27FC236}">
                <a16:creationId xmlns:a16="http://schemas.microsoft.com/office/drawing/2014/main" id="{F3745F04-9F58-4292-B2E0-438BCBF54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605" y="2247245"/>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mul Masti Dahi | Amul - The Taste Of India :: Amul - The Taste of India">
            <a:extLst>
              <a:ext uri="{FF2B5EF4-FFF2-40B4-BE49-F238E27FC236}">
                <a16:creationId xmlns:a16="http://schemas.microsoft.com/office/drawing/2014/main" id="{BB0A1D8C-E3E7-492A-B04C-8598E3EB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102" y="4609114"/>
            <a:ext cx="2786380" cy="194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28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273AF1-5753-4A6B-9DE5-6A8DB5D72B98}"/>
              </a:ext>
            </a:extLst>
          </p:cNvPr>
          <p:cNvSpPr/>
          <p:nvPr/>
        </p:nvSpPr>
        <p:spPr>
          <a:xfrm>
            <a:off x="416560" y="477520"/>
            <a:ext cx="6096000" cy="5386090"/>
          </a:xfrm>
          <a:prstGeom prst="rect">
            <a:avLst/>
          </a:prstGeom>
        </p:spPr>
        <p:txBody>
          <a:bodyPr>
            <a:spAutoFit/>
          </a:bodyPr>
          <a:lstStyle/>
          <a:p>
            <a:r>
              <a:rPr lang="en-IN" sz="2400" dirty="0">
                <a:solidFill>
                  <a:srgbClr val="9900FF"/>
                </a:solidFill>
              </a:rPr>
              <a:t>AMUL ICECREAMS</a:t>
            </a:r>
          </a:p>
          <a:p>
            <a:r>
              <a:rPr lang="en-IN" dirty="0"/>
              <a:t> </a:t>
            </a:r>
            <a:r>
              <a:rPr lang="en-IN" sz="2000" dirty="0"/>
              <a:t>• Royal Treat Range (Rajbhog, Cappuchino, Chocochips, Butterscotch, Tutti Frutti) </a:t>
            </a:r>
          </a:p>
          <a:p>
            <a:r>
              <a:rPr lang="en-IN" sz="2000" dirty="0"/>
              <a:t>• Nut-o-Mania Range (Kaju Drakshi, Kesar Pista, Roasted Almond, Kesar Carnival, Badshahi Badam kulfi, Shista Pista Kulfi) </a:t>
            </a:r>
          </a:p>
          <a:p>
            <a:r>
              <a:rPr lang="en-IN" sz="2000" dirty="0"/>
              <a:t>• Utsav Range (Anjir, Roasted Almond)</a:t>
            </a:r>
          </a:p>
          <a:p>
            <a:r>
              <a:rPr lang="en-IN" sz="2000" dirty="0"/>
              <a:t> • Simply Delicious Range (Vanilla, Strawberry, Pineapple, Rose, Chocolate)</a:t>
            </a:r>
          </a:p>
          <a:p>
            <a:r>
              <a:rPr lang="en-IN" sz="2000" dirty="0"/>
              <a:t> • Nature's Treat (Alphanso Mango, Fresh Litchi, Anjir, Fresh Strawberry, Black Currant)</a:t>
            </a:r>
          </a:p>
          <a:p>
            <a:r>
              <a:rPr lang="en-IN" sz="2000" dirty="0"/>
              <a:t> • Sundae Range (Mango, Black Currant, Chocolate, Strawberry)  • Millennium Icecream (Cheese with Almonds, Dates with Honey)</a:t>
            </a:r>
          </a:p>
          <a:p>
            <a:r>
              <a:rPr lang="en-IN" sz="2000" dirty="0"/>
              <a:t>  • Milk Bars (Chocobar, Mango Dolly, Raspberry Dolly, Shahi Badam Kulfi, Shahi Pista Kulfi, Mawa Malai Kulfi, Green Pista Kulfi) </a:t>
            </a:r>
          </a:p>
        </p:txBody>
      </p:sp>
      <p:sp>
        <p:nvSpPr>
          <p:cNvPr id="3" name="Rectangle 2">
            <a:extLst>
              <a:ext uri="{FF2B5EF4-FFF2-40B4-BE49-F238E27FC236}">
                <a16:creationId xmlns:a16="http://schemas.microsoft.com/office/drawing/2014/main" id="{A85A0246-C2BD-46D7-8E0C-32F9BA436E9D}"/>
              </a:ext>
            </a:extLst>
          </p:cNvPr>
          <p:cNvSpPr/>
          <p:nvPr/>
        </p:nvSpPr>
        <p:spPr>
          <a:xfrm>
            <a:off x="416560" y="6011148"/>
            <a:ext cx="6096000" cy="400110"/>
          </a:xfrm>
          <a:prstGeom prst="rect">
            <a:avLst/>
          </a:prstGeom>
        </p:spPr>
        <p:txBody>
          <a:bodyPr>
            <a:spAutoFit/>
          </a:bodyPr>
          <a:lstStyle/>
          <a:p>
            <a:r>
              <a:rPr lang="it-IT" sz="2000" dirty="0"/>
              <a:t>• Tricone Cones (Butterscotch, Chocolate)</a:t>
            </a:r>
            <a:endParaRPr lang="en-IN" sz="2000" dirty="0"/>
          </a:p>
        </p:txBody>
      </p:sp>
      <p:pic>
        <p:nvPicPr>
          <p:cNvPr id="3076" name="Picture 4" descr="Amul Ice Cream in Talpuri Twincity Intnl Clny Bhilai | Order Food Online |  Swiggy">
            <a:extLst>
              <a:ext uri="{FF2B5EF4-FFF2-40B4-BE49-F238E27FC236}">
                <a16:creationId xmlns:a16="http://schemas.microsoft.com/office/drawing/2014/main" id="{793DB82B-C40E-47CA-BBCC-4D715744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320" y="477520"/>
            <a:ext cx="4903470" cy="579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44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E6DA12-54C3-4D53-B4F4-321C5B31D449}"/>
              </a:ext>
            </a:extLst>
          </p:cNvPr>
          <p:cNvSpPr txBox="1"/>
          <p:nvPr/>
        </p:nvSpPr>
        <p:spPr>
          <a:xfrm>
            <a:off x="619760" y="1593850"/>
            <a:ext cx="11846560" cy="5478423"/>
          </a:xfrm>
          <a:prstGeom prst="rect">
            <a:avLst/>
          </a:prstGeom>
          <a:noFill/>
        </p:spPr>
        <p:txBody>
          <a:bodyPr wrap="square" rtlCol="0">
            <a:spAutoFit/>
          </a:bodyPr>
          <a:lstStyle/>
          <a:p>
            <a:pPr lvl="1"/>
            <a:r>
              <a:rPr lang="en-US" sz="3200" u="sng" dirty="0"/>
              <a:t>GROUP MEMBERS </a:t>
            </a:r>
          </a:p>
          <a:p>
            <a:endParaRPr lang="en-US" sz="2000" dirty="0"/>
          </a:p>
          <a:p>
            <a:r>
              <a:rPr lang="en-US" sz="2000" dirty="0">
                <a:solidFill>
                  <a:schemeClr val="accent5">
                    <a:lumMod val="50000"/>
                  </a:schemeClr>
                </a:solidFill>
              </a:rPr>
              <a:t>1)Team Lead Member :- </a:t>
            </a:r>
            <a:r>
              <a:rPr lang="en-US" sz="2000" dirty="0"/>
              <a:t>B.MOUNIKA</a:t>
            </a:r>
          </a:p>
          <a:p>
            <a:r>
              <a:rPr lang="en-US" sz="2000" dirty="0">
                <a:solidFill>
                  <a:schemeClr val="accent5">
                    <a:lumMod val="50000"/>
                  </a:schemeClr>
                </a:solidFill>
              </a:rPr>
              <a:t>2) Member 1                 :- </a:t>
            </a:r>
            <a:r>
              <a:rPr lang="en-US" sz="2000" dirty="0"/>
              <a:t>S.NASEEMA</a:t>
            </a:r>
          </a:p>
          <a:p>
            <a:r>
              <a:rPr lang="en-US" sz="2000" dirty="0">
                <a:solidFill>
                  <a:schemeClr val="accent5">
                    <a:lumMod val="50000"/>
                  </a:schemeClr>
                </a:solidFill>
              </a:rPr>
              <a:t>3)Member  2       	     :- </a:t>
            </a:r>
            <a:r>
              <a:rPr lang="en-US" sz="2000" dirty="0"/>
              <a:t>G.BHAVYA SREE</a:t>
            </a:r>
          </a:p>
          <a:p>
            <a:r>
              <a:rPr lang="en-US" sz="2000" dirty="0">
                <a:solidFill>
                  <a:schemeClr val="accent5">
                    <a:lumMod val="50000"/>
                  </a:schemeClr>
                </a:solidFill>
              </a:rPr>
              <a:t>4) Member 3	     </a:t>
            </a:r>
            <a:r>
              <a:rPr lang="en-US" sz="2000" dirty="0"/>
              <a:t>:- P.JAYASREE</a:t>
            </a:r>
          </a:p>
          <a:p>
            <a:r>
              <a:rPr lang="en-US" sz="2000" dirty="0">
                <a:solidFill>
                  <a:schemeClr val="accent5">
                    <a:lumMod val="50000"/>
                  </a:schemeClr>
                </a:solidFill>
              </a:rPr>
              <a:t>5) Member 4                 :- </a:t>
            </a:r>
            <a:r>
              <a:rPr lang="en-US" sz="2000" dirty="0"/>
              <a:t>P.BHUVANA SRI</a:t>
            </a:r>
          </a:p>
          <a:p>
            <a:endParaRPr lang="en-US" sz="2000" dirty="0">
              <a:solidFill>
                <a:schemeClr val="accent5">
                  <a:lumMod val="50000"/>
                </a:schemeClr>
              </a:solidFill>
            </a:endParaRPr>
          </a:p>
          <a:p>
            <a:r>
              <a:rPr lang="en-US" sz="3200" u="sng" dirty="0"/>
              <a:t>UNIVERSITY NAME </a:t>
            </a:r>
          </a:p>
          <a:p>
            <a:r>
              <a:rPr lang="en-US" sz="2800" dirty="0">
                <a:solidFill>
                  <a:schemeClr val="accent6">
                    <a:lumMod val="50000"/>
                  </a:schemeClr>
                </a:solidFill>
              </a:rPr>
              <a:t>SRI VENKATESHWARA UNIVERSITY ( SVU )</a:t>
            </a:r>
          </a:p>
          <a:p>
            <a:r>
              <a:rPr lang="en-US" sz="2800" dirty="0"/>
              <a:t> </a:t>
            </a:r>
            <a:r>
              <a:rPr lang="en-US" dirty="0"/>
              <a:t>GOVT. DEGREE COLLEGE FOR WOMEN MADANAPALLE</a:t>
            </a:r>
            <a:endParaRPr lang="en-US" u="sng" dirty="0"/>
          </a:p>
          <a:p>
            <a:r>
              <a:rPr lang="en-US" u="sng" dirty="0">
                <a:highlight>
                  <a:srgbClr val="C0C0C0"/>
                </a:highlight>
              </a:rPr>
              <a:t>       </a:t>
            </a:r>
          </a:p>
          <a:p>
            <a:r>
              <a:rPr lang="en-US" dirty="0"/>
              <a:t> </a:t>
            </a:r>
          </a:p>
          <a:p>
            <a:r>
              <a:rPr lang="en-US" dirty="0"/>
              <a:t>        		  </a:t>
            </a:r>
            <a:endParaRPr lang="en-US" dirty="0">
              <a:solidFill>
                <a:srgbClr val="FF0000"/>
              </a:solidFill>
            </a:endParaRPr>
          </a:p>
          <a:p>
            <a:endParaRPr lang="en-US" dirty="0"/>
          </a:p>
          <a:p>
            <a:r>
              <a:rPr lang="en-US" dirty="0"/>
              <a:t>     		</a:t>
            </a:r>
            <a:endParaRPr lang="en-IN" dirty="0"/>
          </a:p>
        </p:txBody>
      </p:sp>
      <p:sp>
        <p:nvSpPr>
          <p:cNvPr id="3" name="Rectangle 2">
            <a:extLst>
              <a:ext uri="{FF2B5EF4-FFF2-40B4-BE49-F238E27FC236}">
                <a16:creationId xmlns:a16="http://schemas.microsoft.com/office/drawing/2014/main" id="{F7800A61-CEF5-4598-9B11-BF50BA91FC67}"/>
              </a:ext>
            </a:extLst>
          </p:cNvPr>
          <p:cNvSpPr/>
          <p:nvPr/>
        </p:nvSpPr>
        <p:spPr>
          <a:xfrm>
            <a:off x="1744558" y="213975"/>
            <a:ext cx="8479373" cy="707886"/>
          </a:xfrm>
          <a:prstGeom prst="rect">
            <a:avLst/>
          </a:prstGeom>
          <a:noFill/>
        </p:spPr>
        <p:txBody>
          <a:bodyPr wrap="non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GROUP MEMBERS &amp; UNIVERSITY NAME</a:t>
            </a:r>
          </a:p>
        </p:txBody>
      </p:sp>
    </p:spTree>
    <p:extLst>
      <p:ext uri="{BB962C8B-B14F-4D97-AF65-F5344CB8AC3E}">
        <p14:creationId xmlns:p14="http://schemas.microsoft.com/office/powerpoint/2010/main" val="73673237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6FD23F-EFFD-45AD-A1CE-9C4A23DC844D}"/>
              </a:ext>
            </a:extLst>
          </p:cNvPr>
          <p:cNvSpPr/>
          <p:nvPr/>
        </p:nvSpPr>
        <p:spPr>
          <a:xfrm>
            <a:off x="721361" y="1012954"/>
            <a:ext cx="6096000" cy="4832092"/>
          </a:xfrm>
          <a:prstGeom prst="rect">
            <a:avLst/>
          </a:prstGeom>
        </p:spPr>
        <p:txBody>
          <a:bodyPr>
            <a:spAutoFit/>
          </a:bodyPr>
          <a:lstStyle/>
          <a:p>
            <a:r>
              <a:rPr lang="en-IN" sz="3200" dirty="0">
                <a:solidFill>
                  <a:srgbClr val="FF6600"/>
                </a:solidFill>
              </a:rPr>
              <a:t>CHOCOLATE &amp; CONFECTIONERY</a:t>
            </a:r>
          </a:p>
          <a:p>
            <a:endParaRPr lang="en-IN" sz="2400" dirty="0"/>
          </a:p>
          <a:p>
            <a:r>
              <a:rPr lang="en-IN" sz="2400" dirty="0"/>
              <a:t>  • </a:t>
            </a:r>
            <a:r>
              <a:rPr lang="en-IN" sz="2800" dirty="0"/>
              <a:t>Amul Milk Chocolate</a:t>
            </a:r>
          </a:p>
          <a:p>
            <a:r>
              <a:rPr lang="en-IN" sz="2800" dirty="0"/>
              <a:t> • Amul Fruit &amp; Nut Chocolate</a:t>
            </a:r>
          </a:p>
          <a:p>
            <a:r>
              <a:rPr lang="en-IN" sz="2800" dirty="0"/>
              <a:t>  • Amul Eclairs </a:t>
            </a:r>
          </a:p>
          <a:p>
            <a:endParaRPr lang="en-IN" sz="2400" dirty="0"/>
          </a:p>
          <a:p>
            <a:r>
              <a:rPr lang="en-IN" sz="3200" dirty="0">
                <a:solidFill>
                  <a:srgbClr val="660033"/>
                </a:solidFill>
              </a:rPr>
              <a:t>BROWN BEVERAGE </a:t>
            </a:r>
          </a:p>
          <a:p>
            <a:r>
              <a:rPr lang="en-IN" sz="2400" dirty="0"/>
              <a:t>• </a:t>
            </a:r>
            <a:r>
              <a:rPr lang="en-IN" sz="2800" dirty="0"/>
              <a:t>Nutramul Malted Milk Food </a:t>
            </a:r>
          </a:p>
          <a:p>
            <a:endParaRPr lang="en-IN" sz="2400" dirty="0"/>
          </a:p>
          <a:p>
            <a:r>
              <a:rPr lang="en-IN" sz="3200" dirty="0">
                <a:solidFill>
                  <a:srgbClr val="003399"/>
                </a:solidFill>
              </a:rPr>
              <a:t>MILK DRINK</a:t>
            </a:r>
          </a:p>
          <a:p>
            <a:r>
              <a:rPr lang="en-IN" sz="2400" dirty="0"/>
              <a:t>• </a:t>
            </a:r>
            <a:r>
              <a:rPr lang="en-IN" sz="2800" dirty="0"/>
              <a:t>Amul Shakti Flavoured Milk</a:t>
            </a:r>
            <a:endParaRPr lang="en-IN" sz="2000" dirty="0"/>
          </a:p>
        </p:txBody>
      </p:sp>
      <p:pic>
        <p:nvPicPr>
          <p:cNvPr id="4098" name="Picture 2" descr="Amul Milk Chocolate 150G – ChocoLounge">
            <a:extLst>
              <a:ext uri="{FF2B5EF4-FFF2-40B4-BE49-F238E27FC236}">
                <a16:creationId xmlns:a16="http://schemas.microsoft.com/office/drawing/2014/main" id="{D956A7F4-FC76-4EBE-A720-16FDAB939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868" y="589280"/>
            <a:ext cx="3337192" cy="26949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freshing cool drinks 🧊 from Amul | Fun drinks, Amul, Milk prices">
            <a:extLst>
              <a:ext uri="{FF2B5EF4-FFF2-40B4-BE49-F238E27FC236}">
                <a16:creationId xmlns:a16="http://schemas.microsoft.com/office/drawing/2014/main" id="{87F35275-7AC4-4045-AB0D-839C5E748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2640" y="3573780"/>
            <a:ext cx="3106420" cy="299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35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577A18-49D6-4A59-86B3-6059696BDAFE}"/>
              </a:ext>
            </a:extLst>
          </p:cNvPr>
          <p:cNvSpPr/>
          <p:nvPr/>
        </p:nvSpPr>
        <p:spPr>
          <a:xfrm>
            <a:off x="457200" y="797481"/>
            <a:ext cx="6096000" cy="4062651"/>
          </a:xfrm>
          <a:prstGeom prst="rect">
            <a:avLst/>
          </a:prstGeom>
        </p:spPr>
        <p:txBody>
          <a:bodyPr>
            <a:spAutoFit/>
          </a:bodyPr>
          <a:lstStyle/>
          <a:p>
            <a:pPr fontAlgn="base"/>
            <a:endParaRPr lang="en-US" dirty="0">
              <a:solidFill>
                <a:srgbClr val="222222"/>
              </a:solidFill>
              <a:latin typeface="Inter"/>
            </a:endParaRPr>
          </a:p>
          <a:p>
            <a:pPr fontAlgn="base"/>
            <a:r>
              <a:rPr lang="en-US" sz="2000" dirty="0">
                <a:solidFill>
                  <a:srgbClr val="222222"/>
                </a:solidFill>
                <a:latin typeface="Inter"/>
              </a:rPr>
              <a:t>Amul has targeted the mass market of India with no premium offerings and works on providing the best quality products at affordable prices.</a:t>
            </a:r>
          </a:p>
          <a:p>
            <a:pPr fontAlgn="base"/>
            <a:endParaRPr lang="en-US" sz="2000" dirty="0">
              <a:solidFill>
                <a:srgbClr val="222222"/>
              </a:solidFill>
              <a:latin typeface="Inter"/>
            </a:endParaRPr>
          </a:p>
          <a:p>
            <a:pPr fontAlgn="base"/>
            <a:r>
              <a:rPr lang="en-US" sz="2000" dirty="0">
                <a:solidFill>
                  <a:srgbClr val="222222"/>
                </a:solidFill>
                <a:latin typeface="Inter"/>
              </a:rPr>
              <a:t>So Amul formulates its pricing policy on the low-cost price strategy which has attracted a lot of customers in the past and it continues to do so.</a:t>
            </a:r>
          </a:p>
          <a:p>
            <a:pPr fontAlgn="base"/>
            <a:endParaRPr lang="en-US" sz="2000" dirty="0">
              <a:solidFill>
                <a:srgbClr val="222222"/>
              </a:solidFill>
              <a:latin typeface="Inter"/>
            </a:endParaRPr>
          </a:p>
          <a:p>
            <a:pPr fontAlgn="base"/>
            <a:r>
              <a:rPr lang="en-US" sz="2000" dirty="0">
                <a:solidFill>
                  <a:srgbClr val="222222"/>
                </a:solidFill>
                <a:latin typeface="Inter"/>
              </a:rPr>
              <a:t>Now let us understand Amul’s target audience based on customer-wise targeting and industry-wise targeting.</a:t>
            </a:r>
          </a:p>
          <a:p>
            <a:pPr fontAlgn="base"/>
            <a:r>
              <a:rPr lang="en-US" sz="2000" dirty="0">
                <a:solidFill>
                  <a:srgbClr val="222222"/>
                </a:solidFill>
                <a:latin typeface="Inter"/>
              </a:rPr>
              <a:t>Their strategy divides the target audience on the following two bases:</a:t>
            </a:r>
            <a:endParaRPr lang="en-US" sz="2000" b="0" i="0" dirty="0">
              <a:solidFill>
                <a:srgbClr val="222222"/>
              </a:solidFill>
              <a:effectLst/>
              <a:latin typeface="Inter"/>
            </a:endParaRPr>
          </a:p>
        </p:txBody>
      </p:sp>
      <p:graphicFrame>
        <p:nvGraphicFramePr>
          <p:cNvPr id="7" name="Table 6">
            <a:extLst>
              <a:ext uri="{FF2B5EF4-FFF2-40B4-BE49-F238E27FC236}">
                <a16:creationId xmlns:a16="http://schemas.microsoft.com/office/drawing/2014/main" id="{1CE5D275-0E99-45FA-A01C-189518002608}"/>
              </a:ext>
            </a:extLst>
          </p:cNvPr>
          <p:cNvGraphicFramePr>
            <a:graphicFrameLocks noGrp="1"/>
          </p:cNvGraphicFramePr>
          <p:nvPr>
            <p:extLst>
              <p:ext uri="{D42A27DB-BD31-4B8C-83A1-F6EECF244321}">
                <p14:modId xmlns:p14="http://schemas.microsoft.com/office/powerpoint/2010/main" val="3993496839"/>
              </p:ext>
            </p:extLst>
          </p:nvPr>
        </p:nvGraphicFramePr>
        <p:xfrm>
          <a:off x="325120" y="4940300"/>
          <a:ext cx="9194800" cy="1719580"/>
        </p:xfrm>
        <a:graphic>
          <a:graphicData uri="http://schemas.openxmlformats.org/drawingml/2006/table">
            <a:tbl>
              <a:tblPr/>
              <a:tblGrid>
                <a:gridCol w="4503420">
                  <a:extLst>
                    <a:ext uri="{9D8B030D-6E8A-4147-A177-3AD203B41FA5}">
                      <a16:colId xmlns:a16="http://schemas.microsoft.com/office/drawing/2014/main" val="2085645170"/>
                    </a:ext>
                  </a:extLst>
                </a:gridCol>
                <a:gridCol w="4691380">
                  <a:extLst>
                    <a:ext uri="{9D8B030D-6E8A-4147-A177-3AD203B41FA5}">
                      <a16:colId xmlns:a16="http://schemas.microsoft.com/office/drawing/2014/main" val="2494411929"/>
                    </a:ext>
                  </a:extLst>
                </a:gridCol>
              </a:tblGrid>
              <a:tr h="104021">
                <a:tc gridSpan="2">
                  <a:txBody>
                    <a:bodyPr/>
                    <a:lstStyle/>
                    <a:p>
                      <a:r>
                        <a:rPr lang="en-US" sz="1800" dirty="0">
                          <a:effectLst/>
                        </a:rPr>
                        <a:t>                                                       </a:t>
                      </a:r>
                      <a:r>
                        <a:rPr lang="en-US" sz="2000" dirty="0">
                          <a:solidFill>
                            <a:schemeClr val="accent4">
                              <a:lumMod val="75000"/>
                            </a:schemeClr>
                          </a:solidFill>
                          <a:effectLst/>
                        </a:rPr>
                        <a:t>Customer-Based target Audience   </a:t>
                      </a:r>
                      <a:endParaRPr lang="en-US" sz="1800" dirty="0">
                        <a:solidFill>
                          <a:schemeClr val="accent4">
                            <a:lumMod val="75000"/>
                          </a:schemeClr>
                        </a:solidFill>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3808913415"/>
                  </a:ext>
                </a:extLst>
              </a:tr>
              <a:tr h="0">
                <a:tc>
                  <a:txBody>
                    <a:bodyPr/>
                    <a:lstStyle/>
                    <a:p>
                      <a:r>
                        <a:rPr lang="en-IN" b="1" dirty="0">
                          <a:effectLst/>
                        </a:rPr>
                        <a:t>Customers</a:t>
                      </a:r>
                      <a:endParaRPr lang="en-IN" dirty="0">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b="1" dirty="0">
                          <a:effectLst/>
                        </a:rPr>
                        <a:t>Amul Products </a:t>
                      </a:r>
                      <a:endParaRPr lang="en-IN" dirty="0">
                        <a:effectLst/>
                      </a:endParaRP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1152550"/>
                  </a:ext>
                </a:extLst>
              </a:tr>
              <a:tr h="279876">
                <a:tc>
                  <a:txBody>
                    <a:bodyPr/>
                    <a:lstStyle/>
                    <a:p>
                      <a:r>
                        <a:rPr lang="en-IN" dirty="0">
                          <a:effectLst/>
                        </a:rPr>
                        <a:t>Kids</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IN">
                          <a:effectLst/>
                        </a:rPr>
                        <a:t>Chocolate, Amul Kool, Amul Milk</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3557998"/>
                  </a:ext>
                </a:extLst>
              </a:tr>
              <a:tr h="0">
                <a:tc>
                  <a:txBody>
                    <a:bodyPr/>
                    <a:lstStyle/>
                    <a:p>
                      <a:r>
                        <a:rPr lang="en-IN" dirty="0">
                          <a:effectLst/>
                        </a:rPr>
                        <a:t>Youth</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it-IT">
                          <a:effectLst/>
                        </a:rPr>
                        <a:t>Amul Pizza Cheese, Cheese spread</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61028448"/>
                  </a:ext>
                </a:extLst>
              </a:tr>
              <a:tr h="325596">
                <a:tc>
                  <a:txBody>
                    <a:bodyPr/>
                    <a:lstStyle/>
                    <a:p>
                      <a:r>
                        <a:rPr lang="en-IN">
                          <a:effectLst/>
                        </a:rPr>
                        <a:t>Health Conscious</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nn-NO" dirty="0">
                          <a:effectLst/>
                        </a:rPr>
                        <a:t>Amul Shakti, Amul Lite Butter</a:t>
                      </a:r>
                    </a:p>
                  </a:txBody>
                  <a:tcPr marL="31750" marR="31750" marT="31750" marB="317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87917680"/>
                  </a:ext>
                </a:extLst>
              </a:tr>
            </a:tbl>
          </a:graphicData>
        </a:graphic>
      </p:graphicFrame>
      <p:pic>
        <p:nvPicPr>
          <p:cNvPr id="10" name="Picture 9">
            <a:extLst>
              <a:ext uri="{FF2B5EF4-FFF2-40B4-BE49-F238E27FC236}">
                <a16:creationId xmlns:a16="http://schemas.microsoft.com/office/drawing/2014/main" id="{8C2FE464-A515-440C-AD9C-A50D36B35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080" y="679213"/>
            <a:ext cx="4744720" cy="4168338"/>
          </a:xfrm>
          <a:prstGeom prst="rect">
            <a:avLst/>
          </a:prstGeom>
        </p:spPr>
      </p:pic>
      <p:sp>
        <p:nvSpPr>
          <p:cNvPr id="6" name="Rectangle 5">
            <a:extLst>
              <a:ext uri="{FF2B5EF4-FFF2-40B4-BE49-F238E27FC236}">
                <a16:creationId xmlns:a16="http://schemas.microsoft.com/office/drawing/2014/main" id="{FFC5518E-0C1C-48D7-93AB-9A5339161A98}"/>
              </a:ext>
            </a:extLst>
          </p:cNvPr>
          <p:cNvSpPr/>
          <p:nvPr/>
        </p:nvSpPr>
        <p:spPr>
          <a:xfrm>
            <a:off x="837134" y="92055"/>
            <a:ext cx="5539337"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Amul’s Target Audience</a:t>
            </a:r>
          </a:p>
        </p:txBody>
      </p:sp>
    </p:spTree>
    <p:extLst>
      <p:ext uri="{BB962C8B-B14F-4D97-AF65-F5344CB8AC3E}">
        <p14:creationId xmlns:p14="http://schemas.microsoft.com/office/powerpoint/2010/main" val="677909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BA0DED-6DA1-4CA5-933E-FCF8A1830035}"/>
              </a:ext>
            </a:extLst>
          </p:cNvPr>
          <p:cNvSpPr/>
          <p:nvPr/>
        </p:nvSpPr>
        <p:spPr>
          <a:xfrm>
            <a:off x="97394" y="1564640"/>
            <a:ext cx="6096000" cy="2554545"/>
          </a:xfrm>
          <a:prstGeom prst="rect">
            <a:avLst/>
          </a:prstGeom>
        </p:spPr>
        <p:txBody>
          <a:bodyPr>
            <a:spAutoFit/>
          </a:bodyPr>
          <a:lstStyle/>
          <a:p>
            <a:pPr fontAlgn="base"/>
            <a:r>
              <a:rPr lang="en-US" sz="2000" dirty="0">
                <a:solidFill>
                  <a:srgbClr val="222222"/>
                </a:solidFill>
                <a:latin typeface="Inter"/>
              </a:rPr>
              <a:t>In this section, we would go through Amul’s social media marketing strategy and campaigns implemented by them.</a:t>
            </a:r>
          </a:p>
          <a:p>
            <a:pPr fontAlgn="base"/>
            <a:r>
              <a:rPr lang="en-US" sz="2000" dirty="0">
                <a:solidFill>
                  <a:srgbClr val="222222"/>
                </a:solidFill>
                <a:latin typeface="Inter"/>
              </a:rPr>
              <a:t> </a:t>
            </a:r>
          </a:p>
          <a:p>
            <a:pPr fontAlgn="base"/>
            <a:r>
              <a:rPr lang="en-US" sz="2000" dirty="0">
                <a:solidFill>
                  <a:srgbClr val="222222"/>
                </a:solidFill>
                <a:latin typeface="Inter"/>
              </a:rPr>
              <a:t>1. The Story of the Amul Girl, India’s Most Loved Ad Icon</a:t>
            </a:r>
          </a:p>
          <a:p>
            <a:pPr fontAlgn="base"/>
            <a:r>
              <a:rPr lang="en-US" sz="2000" dirty="0">
                <a:solidFill>
                  <a:srgbClr val="222222"/>
                </a:solidFill>
                <a:latin typeface="Inter"/>
              </a:rPr>
              <a:t>Amul Girl is the official mascot of the Amul brand. It is a hand-drawn cartoon of a young Indian girl dressed in a polka-dotted frock with blue hair and a pony tied up.</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14A81BBE-CB83-40BC-99DC-6207EED64C3F}"/>
              </a:ext>
            </a:extLst>
          </p:cNvPr>
          <p:cNvSpPr/>
          <p:nvPr/>
        </p:nvSpPr>
        <p:spPr>
          <a:xfrm>
            <a:off x="182880" y="4498152"/>
            <a:ext cx="6096000" cy="1323439"/>
          </a:xfrm>
          <a:prstGeom prst="rect">
            <a:avLst/>
          </a:prstGeom>
        </p:spPr>
        <p:txBody>
          <a:bodyPr>
            <a:spAutoFit/>
          </a:bodyPr>
          <a:lstStyle/>
          <a:p>
            <a:r>
              <a:rPr lang="en-US" sz="2000" dirty="0">
                <a:solidFill>
                  <a:srgbClr val="222222"/>
                </a:solidFill>
                <a:latin typeface="Inter"/>
              </a:rPr>
              <a:t>The Amul Girl was created as a response to Amul’s rival brand Polson’s butter-girl back in 1967. It has made a world record for the longest run ad campaign that ever happened on planet earth!</a:t>
            </a:r>
            <a:endParaRPr lang="en-IN" sz="2000" dirty="0"/>
          </a:p>
        </p:txBody>
      </p:sp>
      <p:pic>
        <p:nvPicPr>
          <p:cNvPr id="5" name="Picture 4">
            <a:extLst>
              <a:ext uri="{FF2B5EF4-FFF2-40B4-BE49-F238E27FC236}">
                <a16:creationId xmlns:a16="http://schemas.microsoft.com/office/drawing/2014/main" id="{F24D140C-9AAE-43FE-B741-3C97BFCAF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9964" y="1132840"/>
            <a:ext cx="4188941" cy="2296160"/>
          </a:xfrm>
          <a:prstGeom prst="rect">
            <a:avLst/>
          </a:prstGeom>
        </p:spPr>
      </p:pic>
      <p:pic>
        <p:nvPicPr>
          <p:cNvPr id="7" name="Picture 6">
            <a:extLst>
              <a:ext uri="{FF2B5EF4-FFF2-40B4-BE49-F238E27FC236}">
                <a16:creationId xmlns:a16="http://schemas.microsoft.com/office/drawing/2014/main" id="{14484C33-8FB7-486F-A0DD-0907961BC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741" y="3766125"/>
            <a:ext cx="4569305" cy="1943100"/>
          </a:xfrm>
          <a:prstGeom prst="rect">
            <a:avLst/>
          </a:prstGeom>
        </p:spPr>
      </p:pic>
      <p:sp>
        <p:nvSpPr>
          <p:cNvPr id="9" name="Rectangle 8">
            <a:extLst>
              <a:ext uri="{FF2B5EF4-FFF2-40B4-BE49-F238E27FC236}">
                <a16:creationId xmlns:a16="http://schemas.microsoft.com/office/drawing/2014/main" id="{AABC21F2-D037-410B-8850-755E757ECD57}"/>
              </a:ext>
            </a:extLst>
          </p:cNvPr>
          <p:cNvSpPr/>
          <p:nvPr/>
        </p:nvSpPr>
        <p:spPr>
          <a:xfrm>
            <a:off x="6193394" y="5841822"/>
            <a:ext cx="6096000" cy="707886"/>
          </a:xfrm>
          <a:prstGeom prst="rect">
            <a:avLst/>
          </a:prstGeom>
        </p:spPr>
        <p:txBody>
          <a:bodyPr>
            <a:spAutoFit/>
          </a:bodyPr>
          <a:lstStyle/>
          <a:p>
            <a:r>
              <a:rPr lang="en-US" sz="2000" b="1" dirty="0">
                <a:solidFill>
                  <a:srgbClr val="222222"/>
                </a:solidFill>
                <a:latin typeface="Inter"/>
              </a:rPr>
              <a:t>The Amul Girl was created as a response to Amul’s rival brand Polson’s butter-girl back in 1967</a:t>
            </a:r>
            <a:r>
              <a:rPr lang="en-US" dirty="0">
                <a:solidFill>
                  <a:srgbClr val="222222"/>
                </a:solidFill>
                <a:latin typeface="Inter"/>
              </a:rPr>
              <a:t>.</a:t>
            </a:r>
            <a:endParaRPr lang="en-IN" dirty="0"/>
          </a:p>
        </p:txBody>
      </p:sp>
      <p:sp>
        <p:nvSpPr>
          <p:cNvPr id="4" name="Rectangle 3">
            <a:extLst>
              <a:ext uri="{FF2B5EF4-FFF2-40B4-BE49-F238E27FC236}">
                <a16:creationId xmlns:a16="http://schemas.microsoft.com/office/drawing/2014/main" id="{7DD47D42-6997-410D-81F2-EBA3FA4F9B2A}"/>
              </a:ext>
            </a:extLst>
          </p:cNvPr>
          <p:cNvSpPr/>
          <p:nvPr/>
        </p:nvSpPr>
        <p:spPr>
          <a:xfrm>
            <a:off x="674002" y="235471"/>
            <a:ext cx="10275056" cy="707886"/>
          </a:xfrm>
          <a:prstGeom prst="rect">
            <a:avLst/>
          </a:prstGeom>
          <a:noFill/>
        </p:spPr>
        <p:txBody>
          <a:bodyPr wrap="none" lIns="91440" tIns="45720" rIns="91440" bIns="45720">
            <a:spAutoFit/>
          </a:bodyPr>
          <a:lstStyle/>
          <a:p>
            <a:pPr algn="ctr"/>
            <a:r>
              <a:rPr lang="en-US" sz="4000" b="1" dirty="0">
                <a:ln w="12700">
                  <a:solidFill>
                    <a:schemeClr val="tx2">
                      <a:lumMod val="75000"/>
                    </a:schemeClr>
                  </a:solidFill>
                  <a:prstDash val="solid"/>
                </a:ln>
                <a:solidFill>
                  <a:srgbClr val="FF0066"/>
                </a:solidFill>
                <a:effectLst>
                  <a:outerShdw dist="38100" dir="2640000" algn="bl" rotWithShape="0">
                    <a:schemeClr val="tx2">
                      <a:lumMod val="75000"/>
                    </a:schemeClr>
                  </a:outerShdw>
                </a:effectLst>
              </a:rPr>
              <a:t>AMUL’S MARKETING CAMPAIGNS &amp; STRATEGY  </a:t>
            </a:r>
            <a:endParaRPr lang="en-US" sz="4000" b="1" cap="none" spc="0" dirty="0">
              <a:ln w="12700">
                <a:solidFill>
                  <a:schemeClr val="tx2">
                    <a:lumMod val="75000"/>
                  </a:schemeClr>
                </a:solidFill>
                <a:prstDash val="solid"/>
              </a:ln>
              <a:solidFill>
                <a:srgbClr val="FF0066"/>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784396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FE3C8F-3421-4B42-AFFA-4B2840DB2DC6}"/>
              </a:ext>
            </a:extLst>
          </p:cNvPr>
          <p:cNvSpPr/>
          <p:nvPr/>
        </p:nvSpPr>
        <p:spPr>
          <a:xfrm>
            <a:off x="142240" y="414496"/>
            <a:ext cx="11724640" cy="1384995"/>
          </a:xfrm>
          <a:prstGeom prst="rect">
            <a:avLst/>
          </a:prstGeom>
        </p:spPr>
        <p:txBody>
          <a:bodyPr wrap="square">
            <a:spAutoFit/>
          </a:bodyPr>
          <a:lstStyle/>
          <a:p>
            <a:pPr fontAlgn="base"/>
            <a:r>
              <a:rPr lang="en-US" sz="2400" b="1" dirty="0">
                <a:solidFill>
                  <a:schemeClr val="accent2">
                    <a:lumMod val="75000"/>
                  </a:schemeClr>
                </a:solidFill>
                <a:latin typeface="Inter"/>
              </a:rPr>
              <a:t>Amul’s Digital Marketing Strategy</a:t>
            </a:r>
            <a:endParaRPr lang="en-US" sz="2400" dirty="0">
              <a:solidFill>
                <a:schemeClr val="accent2">
                  <a:lumMod val="75000"/>
                </a:schemeClr>
              </a:solidFill>
              <a:latin typeface="Inter"/>
            </a:endParaRPr>
          </a:p>
          <a:p>
            <a:pPr fontAlgn="base"/>
            <a:r>
              <a:rPr lang="en-US" sz="2000" dirty="0">
                <a:solidFill>
                  <a:srgbClr val="222222"/>
                </a:solidFill>
                <a:latin typeface="Inter"/>
              </a:rPr>
              <a:t>In this increasingly digitized world, every brand needs to revamp its marketing strategy. Amul too has cut down its expenditure on TV Ads and has started focusing more on the online form of advertising just like its competitors.</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DBAD8B4F-785E-4239-BA1A-9FC7460CE6FA}"/>
              </a:ext>
            </a:extLst>
          </p:cNvPr>
          <p:cNvSpPr/>
          <p:nvPr/>
        </p:nvSpPr>
        <p:spPr>
          <a:xfrm>
            <a:off x="254000" y="1957586"/>
            <a:ext cx="11501120" cy="3877985"/>
          </a:xfrm>
          <a:prstGeom prst="rect">
            <a:avLst/>
          </a:prstGeom>
        </p:spPr>
        <p:txBody>
          <a:bodyPr wrap="square">
            <a:spAutoFit/>
          </a:bodyPr>
          <a:lstStyle/>
          <a:p>
            <a:pPr fontAlgn="base"/>
            <a:r>
              <a:rPr lang="en-US" sz="2400" b="1" dirty="0">
                <a:solidFill>
                  <a:srgbClr val="9900FF"/>
                </a:solidFill>
                <a:latin typeface="Inter"/>
              </a:rPr>
              <a:t>Amul on Facebook &amp; Instagram</a:t>
            </a:r>
          </a:p>
          <a:p>
            <a:pPr fontAlgn="base"/>
            <a:r>
              <a:rPr lang="en-US" sz="2000" dirty="0">
                <a:solidFill>
                  <a:srgbClr val="222222"/>
                </a:solidFill>
                <a:latin typeface="Inter"/>
              </a:rPr>
              <a:t>In the present day, The shift from offline to online marketing was fairly an easy task for Amul. They were already creating content for banners and newspapers previously and now they just follow the same style for their creatives on Facebook &amp; Instagram as well.</a:t>
            </a:r>
          </a:p>
          <a:p>
            <a:pPr fontAlgn="base"/>
            <a:r>
              <a:rPr lang="en-US" sz="2000" dirty="0">
                <a:solidFill>
                  <a:srgbClr val="222222"/>
                </a:solidFill>
                <a:latin typeface="Inter"/>
              </a:rPr>
              <a:t>Their most popular creatives on Facebook and Instagram revolve around the Amul Butter Girl the buzz-worthy happenings all around the world.</a:t>
            </a:r>
          </a:p>
          <a:p>
            <a:pPr fontAlgn="base"/>
            <a:r>
              <a:rPr lang="en-US" sz="2000" dirty="0">
                <a:solidFill>
                  <a:srgbClr val="222222"/>
                </a:solidFill>
                <a:latin typeface="Inter"/>
              </a:rPr>
              <a:t>Let’s now take a look at some of Amul’s digital marketing campaigns which were a hit on Facebook as well as Instagram.</a:t>
            </a:r>
          </a:p>
          <a:p>
            <a:pPr fontAlgn="base"/>
            <a:r>
              <a:rPr lang="en-US" sz="2000" b="1" dirty="0">
                <a:solidFill>
                  <a:srgbClr val="222222"/>
                </a:solidFill>
                <a:latin typeface="Inter"/>
              </a:rPr>
              <a:t>“Eat Milk with Every Meal”</a:t>
            </a:r>
            <a:endParaRPr lang="en-US" sz="2000" dirty="0">
              <a:solidFill>
                <a:srgbClr val="222222"/>
              </a:solidFill>
              <a:latin typeface="Inter"/>
            </a:endParaRPr>
          </a:p>
          <a:p>
            <a:pPr fontAlgn="base"/>
            <a:r>
              <a:rPr lang="en-US" sz="2000" dirty="0">
                <a:solidFill>
                  <a:srgbClr val="222222"/>
                </a:solidFill>
                <a:latin typeface="Inter"/>
              </a:rPr>
              <a:t>In 2013, Amul hired a digital marketing agency called </a:t>
            </a:r>
            <a:r>
              <a:rPr lang="en-US" sz="2000" b="1" dirty="0">
                <a:solidFill>
                  <a:srgbClr val="222222"/>
                </a:solidFill>
                <a:latin typeface="Inter"/>
              </a:rPr>
              <a:t>Draftfcb Ulka</a:t>
            </a:r>
            <a:r>
              <a:rPr lang="en-US" sz="2000" dirty="0">
                <a:solidFill>
                  <a:srgbClr val="222222"/>
                </a:solidFill>
                <a:latin typeface="Inter"/>
              </a:rPr>
              <a:t> to come up with a campaign for the digital space as well as print.</a:t>
            </a:r>
          </a:p>
          <a:p>
            <a:pPr fontAlgn="base"/>
            <a:endParaRPr lang="en-US" b="0" i="0" dirty="0">
              <a:solidFill>
                <a:srgbClr val="222222"/>
              </a:solidFill>
              <a:effectLst/>
              <a:latin typeface="Inter"/>
            </a:endParaRPr>
          </a:p>
        </p:txBody>
      </p:sp>
      <p:sp>
        <p:nvSpPr>
          <p:cNvPr id="4" name="Rectangle 3">
            <a:extLst>
              <a:ext uri="{FF2B5EF4-FFF2-40B4-BE49-F238E27FC236}">
                <a16:creationId xmlns:a16="http://schemas.microsoft.com/office/drawing/2014/main" id="{E5407E96-D2C8-4D7D-AA9C-E756C9A99959}"/>
              </a:ext>
            </a:extLst>
          </p:cNvPr>
          <p:cNvSpPr/>
          <p:nvPr/>
        </p:nvSpPr>
        <p:spPr>
          <a:xfrm>
            <a:off x="254000" y="5295046"/>
            <a:ext cx="11389360" cy="1569660"/>
          </a:xfrm>
          <a:prstGeom prst="rect">
            <a:avLst/>
          </a:prstGeom>
        </p:spPr>
        <p:txBody>
          <a:bodyPr wrap="square">
            <a:spAutoFit/>
          </a:bodyPr>
          <a:lstStyle/>
          <a:p>
            <a:pPr fontAlgn="base"/>
            <a:endParaRPr lang="en-US" dirty="0">
              <a:solidFill>
                <a:srgbClr val="222222"/>
              </a:solidFill>
              <a:latin typeface="Inter"/>
            </a:endParaRPr>
          </a:p>
          <a:p>
            <a:pPr fontAlgn="base"/>
            <a:r>
              <a:rPr lang="en-US" sz="2000" dirty="0">
                <a:solidFill>
                  <a:srgbClr val="222222"/>
                </a:solidFill>
                <a:latin typeface="Inter"/>
              </a:rPr>
              <a:t>The objective of this campaign was to educate Indian buyers about the goodness of milk and its byproducts.</a:t>
            </a:r>
          </a:p>
          <a:p>
            <a:pPr fontAlgn="base"/>
            <a:r>
              <a:rPr lang="en-US" sz="2000" dirty="0">
                <a:solidFill>
                  <a:srgbClr val="222222"/>
                </a:solidFill>
                <a:latin typeface="Inter"/>
              </a:rPr>
              <a:t>In older times milk was considered the world’s favourite energy drink but in the present era of junk food, the importance of milk has been undermined.</a:t>
            </a:r>
          </a:p>
          <a:p>
            <a:pPr fontAlgn="base"/>
            <a:endParaRPr lang="en-US" b="0" i="0" dirty="0">
              <a:solidFill>
                <a:srgbClr val="222222"/>
              </a:solidFill>
              <a:effectLst/>
              <a:latin typeface="Inter"/>
            </a:endParaRPr>
          </a:p>
        </p:txBody>
      </p:sp>
    </p:spTree>
    <p:extLst>
      <p:ext uri="{BB962C8B-B14F-4D97-AF65-F5344CB8AC3E}">
        <p14:creationId xmlns:p14="http://schemas.microsoft.com/office/powerpoint/2010/main" val="1130813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D6A0-7F28-48E9-9E0A-B672898C2DB5}"/>
              </a:ext>
            </a:extLst>
          </p:cNvPr>
          <p:cNvSpPr>
            <a:spLocks noGrp="1"/>
          </p:cNvSpPr>
          <p:nvPr>
            <p:ph type="title"/>
          </p:nvPr>
        </p:nvSpPr>
        <p:spPr>
          <a:xfrm>
            <a:off x="1061722" y="537846"/>
            <a:ext cx="10515600" cy="1325563"/>
          </a:xfrm>
        </p:spPr>
        <p:txBody>
          <a:bodyPr>
            <a:normAutofit/>
          </a:bodyPr>
          <a:lstStyle/>
          <a:p>
            <a:pPr algn="ctr"/>
            <a:r>
              <a:rPr lang="en-US" sz="3600" b="1" dirty="0">
                <a:ln w="22225">
                  <a:solidFill>
                    <a:schemeClr val="accent2"/>
                  </a:solidFill>
                  <a:prstDash val="solid"/>
                </a:ln>
                <a:solidFill>
                  <a:schemeClr val="accent4">
                    <a:lumMod val="75000"/>
                  </a:schemeClr>
                </a:solidFill>
              </a:rPr>
              <a:t>AMUL ADS FOR INSTAGRAM AND FACEBOOK </a:t>
            </a:r>
            <a:endParaRPr lang="en-IN" sz="3600" b="1" dirty="0">
              <a:ln w="22225">
                <a:solidFill>
                  <a:schemeClr val="accent2"/>
                </a:solidFill>
                <a:prstDash val="solid"/>
              </a:ln>
              <a:solidFill>
                <a:schemeClr val="accent4">
                  <a:lumMod val="75000"/>
                </a:schemeClr>
              </a:solidFill>
            </a:endParaRPr>
          </a:p>
        </p:txBody>
      </p:sp>
      <p:pic>
        <p:nvPicPr>
          <p:cNvPr id="5" name="Content Placeholder 4">
            <a:extLst>
              <a:ext uri="{FF2B5EF4-FFF2-40B4-BE49-F238E27FC236}">
                <a16:creationId xmlns:a16="http://schemas.microsoft.com/office/drawing/2014/main" id="{063766BF-093A-4270-9B1D-BC3C9643DF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444" y="2437446"/>
            <a:ext cx="5663556" cy="3384233"/>
          </a:xfrm>
        </p:spPr>
      </p:pic>
      <p:pic>
        <p:nvPicPr>
          <p:cNvPr id="9" name="Picture 8">
            <a:extLst>
              <a:ext uri="{FF2B5EF4-FFF2-40B4-BE49-F238E27FC236}">
                <a16:creationId xmlns:a16="http://schemas.microsoft.com/office/drawing/2014/main" id="{1CA5D18F-C86C-4124-86D3-6469DDE41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869" y="2437446"/>
            <a:ext cx="4900933" cy="3384233"/>
          </a:xfrm>
          <a:prstGeom prst="rect">
            <a:avLst/>
          </a:prstGeom>
        </p:spPr>
      </p:pic>
    </p:spTree>
    <p:extLst>
      <p:ext uri="{BB962C8B-B14F-4D97-AF65-F5344CB8AC3E}">
        <p14:creationId xmlns:p14="http://schemas.microsoft.com/office/powerpoint/2010/main" val="277537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0D56C1-D38B-4EBE-92AE-F5665FC3C973}"/>
              </a:ext>
            </a:extLst>
          </p:cNvPr>
          <p:cNvSpPr/>
          <p:nvPr/>
        </p:nvSpPr>
        <p:spPr>
          <a:xfrm>
            <a:off x="304800" y="1033532"/>
            <a:ext cx="6096000" cy="4370427"/>
          </a:xfrm>
          <a:prstGeom prst="rect">
            <a:avLst/>
          </a:prstGeom>
        </p:spPr>
        <p:txBody>
          <a:bodyPr>
            <a:spAutoFit/>
          </a:bodyPr>
          <a:lstStyle/>
          <a:p>
            <a:pPr fontAlgn="base"/>
            <a:endParaRPr lang="en-US" dirty="0">
              <a:solidFill>
                <a:srgbClr val="222222"/>
              </a:solidFill>
              <a:latin typeface="Inter"/>
            </a:endParaRPr>
          </a:p>
          <a:p>
            <a:pPr fontAlgn="base"/>
            <a:r>
              <a:rPr lang="en-US" sz="2000" dirty="0">
                <a:solidFill>
                  <a:srgbClr val="222222"/>
                </a:solidFill>
                <a:latin typeface="Inter"/>
              </a:rPr>
              <a:t>On 26th November 2018, Amul celebrated National Milk Day by launching a new campaign by using hashtags like,</a:t>
            </a:r>
          </a:p>
          <a:p>
            <a:pPr fontAlgn="base"/>
            <a:r>
              <a:rPr lang="en-US" sz="2000" dirty="0">
                <a:solidFill>
                  <a:srgbClr val="222222"/>
                </a:solidFill>
                <a:latin typeface="Inter"/>
              </a:rPr>
              <a:t>#CelebratingDrKurien #BikeRally #VaranasitoAnand and # 26 November.</a:t>
            </a:r>
          </a:p>
          <a:p>
            <a:pPr fontAlgn="base"/>
            <a:endParaRPr lang="en-US" sz="2000" dirty="0">
              <a:solidFill>
                <a:srgbClr val="222222"/>
              </a:solidFill>
              <a:latin typeface="Inter"/>
            </a:endParaRPr>
          </a:p>
          <a:p>
            <a:pPr fontAlgn="base"/>
            <a:r>
              <a:rPr lang="en-US" sz="2000" dirty="0">
                <a:solidFill>
                  <a:srgbClr val="222222"/>
                </a:solidFill>
                <a:latin typeface="Inter"/>
              </a:rPr>
              <a:t>The objective of this campaign was to connect with the youth and inspire them to be purpose-driven and motivated in their lives.</a:t>
            </a:r>
          </a:p>
          <a:p>
            <a:pPr fontAlgn="base"/>
            <a:endParaRPr lang="en-US" sz="2000" dirty="0">
              <a:solidFill>
                <a:srgbClr val="222222"/>
              </a:solidFill>
              <a:latin typeface="Inter"/>
            </a:endParaRPr>
          </a:p>
          <a:p>
            <a:pPr fontAlgn="base"/>
            <a:r>
              <a:rPr lang="en-US" sz="2000" dirty="0">
                <a:solidFill>
                  <a:srgbClr val="222222"/>
                </a:solidFill>
                <a:latin typeface="Inter"/>
              </a:rPr>
              <a:t>During the campaign, Amul organized a bike rally in which 50 bikers travelled from Varanasi to Anand (2500 Kms) to meet dairy farmers, dairy professionals and to learn about Dr Kurien and his works.</a:t>
            </a:r>
            <a:endParaRPr lang="en-US" sz="2000" b="0" i="0" dirty="0">
              <a:solidFill>
                <a:srgbClr val="222222"/>
              </a:solidFill>
              <a:effectLst/>
              <a:latin typeface="Inter"/>
            </a:endParaRPr>
          </a:p>
        </p:txBody>
      </p:sp>
      <p:sp>
        <p:nvSpPr>
          <p:cNvPr id="3" name="Rectangle 2">
            <a:extLst>
              <a:ext uri="{FF2B5EF4-FFF2-40B4-BE49-F238E27FC236}">
                <a16:creationId xmlns:a16="http://schemas.microsoft.com/office/drawing/2014/main" id="{0B3C07AC-B752-4C18-85C0-FA4E5F54FEA7}"/>
              </a:ext>
            </a:extLst>
          </p:cNvPr>
          <p:cNvSpPr/>
          <p:nvPr/>
        </p:nvSpPr>
        <p:spPr>
          <a:xfrm>
            <a:off x="304800" y="5495399"/>
            <a:ext cx="6096000" cy="1631216"/>
          </a:xfrm>
          <a:prstGeom prst="rect">
            <a:avLst/>
          </a:prstGeom>
        </p:spPr>
        <p:txBody>
          <a:bodyPr>
            <a:spAutoFit/>
          </a:bodyPr>
          <a:lstStyle/>
          <a:p>
            <a:pPr fontAlgn="base"/>
            <a:r>
              <a:rPr lang="en-US" sz="2000" dirty="0">
                <a:solidFill>
                  <a:srgbClr val="222222"/>
                </a:solidFill>
                <a:latin typeface="Inter"/>
              </a:rPr>
              <a:t>Amul also launched a small 70 seconds film on Dr Kurien on Facebook, Instagram &amp; YouTube. It also went Live on all the above-mentioned platforms to record the 12-day journey.</a:t>
            </a:r>
          </a:p>
          <a:p>
            <a:pPr fontAlgn="base"/>
            <a:r>
              <a:rPr lang="en-US" sz="2000" dirty="0">
                <a:solidFill>
                  <a:srgbClr val="222222"/>
                </a:solidFill>
                <a:latin typeface="Inter"/>
              </a:rPr>
              <a:t> </a:t>
            </a:r>
            <a:endParaRPr lang="en-US" sz="2000" b="0" i="0" dirty="0">
              <a:solidFill>
                <a:srgbClr val="222222"/>
              </a:solidFill>
              <a:effectLst/>
              <a:latin typeface="Inter"/>
            </a:endParaRPr>
          </a:p>
        </p:txBody>
      </p:sp>
      <p:pic>
        <p:nvPicPr>
          <p:cNvPr id="7" name="Picture 6">
            <a:extLst>
              <a:ext uri="{FF2B5EF4-FFF2-40B4-BE49-F238E27FC236}">
                <a16:creationId xmlns:a16="http://schemas.microsoft.com/office/drawing/2014/main" id="{921909DC-F982-46E6-A668-2D35B7670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920" y="1381760"/>
            <a:ext cx="5573011" cy="5090160"/>
          </a:xfrm>
          <a:prstGeom prst="rect">
            <a:avLst/>
          </a:prstGeom>
        </p:spPr>
      </p:pic>
      <p:sp>
        <p:nvSpPr>
          <p:cNvPr id="4" name="Rectangle 3">
            <a:extLst>
              <a:ext uri="{FF2B5EF4-FFF2-40B4-BE49-F238E27FC236}">
                <a16:creationId xmlns:a16="http://schemas.microsoft.com/office/drawing/2014/main" id="{F45BD83E-7E46-47FD-867C-936EE00BBEDC}"/>
              </a:ext>
            </a:extLst>
          </p:cNvPr>
          <p:cNvSpPr/>
          <p:nvPr/>
        </p:nvSpPr>
        <p:spPr>
          <a:xfrm>
            <a:off x="1015039" y="110202"/>
            <a:ext cx="8890961" cy="769441"/>
          </a:xfrm>
          <a:prstGeom prst="rect">
            <a:avLst/>
          </a:prstGeom>
          <a:noFill/>
        </p:spPr>
        <p:txBody>
          <a:bodyPr wrap="square" lIns="91440" tIns="45720" rIns="91440" bIns="45720">
            <a:spAutoFit/>
          </a:bodyPr>
          <a:lstStyle/>
          <a:p>
            <a:pPr algn="r"/>
            <a:r>
              <a:rPr lang="en-US" sz="4400" b="1" dirty="0">
                <a:ln w="6600">
                  <a:solidFill>
                    <a:schemeClr val="accent2"/>
                  </a:solidFill>
                  <a:prstDash val="solid"/>
                </a:ln>
                <a:solidFill>
                  <a:schemeClr val="accent4"/>
                </a:solidFill>
                <a:effectLst>
                  <a:outerShdw dist="38100" dir="2700000" algn="tl" rotWithShape="0">
                    <a:schemeClr val="accent2"/>
                  </a:outerShdw>
                </a:effectLst>
              </a:rPr>
              <a:t>NATIONAL MILK DAY CAMPAIGN</a:t>
            </a:r>
            <a:endParaRPr lang="en-US" sz="4400" b="1" cap="none" spc="0" dirty="0">
              <a:ln w="6600">
                <a:solidFill>
                  <a:schemeClr val="accent2"/>
                </a:solidFill>
                <a:prstDash val="solid"/>
              </a:ln>
              <a:solidFill>
                <a:schemeClr val="accent4"/>
              </a:solidFill>
              <a:effectLst>
                <a:outerShdw dist="38100" dir="2700000" algn="tl" rotWithShape="0">
                  <a:schemeClr val="accent2"/>
                </a:outerShdw>
              </a:effectLst>
            </a:endParaRPr>
          </a:p>
        </p:txBody>
      </p:sp>
    </p:spTree>
    <p:extLst>
      <p:ext uri="{BB962C8B-B14F-4D97-AF65-F5344CB8AC3E}">
        <p14:creationId xmlns:p14="http://schemas.microsoft.com/office/powerpoint/2010/main" val="485517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26FB63-7CEE-477A-8A6D-41E16068C58B}"/>
              </a:ext>
            </a:extLst>
          </p:cNvPr>
          <p:cNvSpPr/>
          <p:nvPr/>
        </p:nvSpPr>
        <p:spPr>
          <a:xfrm>
            <a:off x="365760" y="1063119"/>
            <a:ext cx="6096000" cy="3170099"/>
          </a:xfrm>
          <a:prstGeom prst="rect">
            <a:avLst/>
          </a:prstGeom>
        </p:spPr>
        <p:txBody>
          <a:bodyPr>
            <a:spAutoFit/>
          </a:bodyPr>
          <a:lstStyle/>
          <a:p>
            <a:pPr fontAlgn="base"/>
            <a:r>
              <a:rPr lang="en-US" sz="2000" dirty="0">
                <a:solidFill>
                  <a:srgbClr val="222222"/>
                </a:solidFill>
                <a:latin typeface="Inter"/>
              </a:rPr>
              <a:t>On Twitter, Amul has a massive fan base of over 335K followers given that Twitter is a very different platform when compared to other social media platforms.</a:t>
            </a:r>
          </a:p>
          <a:p>
            <a:pPr fontAlgn="base"/>
            <a:r>
              <a:rPr lang="en-US" sz="2000" dirty="0">
                <a:solidFill>
                  <a:srgbClr val="222222"/>
                </a:solidFill>
                <a:latin typeface="Inter"/>
              </a:rPr>
              <a:t>On various occasions, Amul posts fun graphics featuring the Amul Butter Girl. Many people connect with those graphics and retweet them to show how they feel about the latest happenings in the world.</a:t>
            </a:r>
          </a:p>
          <a:p>
            <a:pPr fontAlgn="base"/>
            <a:r>
              <a:rPr lang="en-US" sz="2000" dirty="0">
                <a:solidFill>
                  <a:srgbClr val="222222"/>
                </a:solidFill>
                <a:latin typeface="Inter"/>
              </a:rPr>
              <a:t>Twitter is a great platform for a brand to engage with its customers. Taking advantage of this, Amul tries to conduct interactive activities like contests and giveaways</a:t>
            </a:r>
            <a:r>
              <a:rPr lang="en-US" dirty="0">
                <a:solidFill>
                  <a:srgbClr val="222222"/>
                </a:solidFill>
                <a:latin typeface="Inter"/>
              </a:rPr>
              <a:t>.</a:t>
            </a:r>
            <a:endParaRPr lang="en-US" b="0" i="0" dirty="0">
              <a:solidFill>
                <a:srgbClr val="222222"/>
              </a:solidFill>
              <a:effectLst/>
              <a:latin typeface="Inter"/>
            </a:endParaRPr>
          </a:p>
        </p:txBody>
      </p:sp>
      <p:sp>
        <p:nvSpPr>
          <p:cNvPr id="3" name="Rectangle 2">
            <a:extLst>
              <a:ext uri="{FF2B5EF4-FFF2-40B4-BE49-F238E27FC236}">
                <a16:creationId xmlns:a16="http://schemas.microsoft.com/office/drawing/2014/main" id="{F78657AF-E833-4D20-8C1B-255A66EDA102}"/>
              </a:ext>
            </a:extLst>
          </p:cNvPr>
          <p:cNvSpPr/>
          <p:nvPr/>
        </p:nvSpPr>
        <p:spPr>
          <a:xfrm>
            <a:off x="325120" y="4221044"/>
            <a:ext cx="7030720" cy="2246769"/>
          </a:xfrm>
          <a:prstGeom prst="rect">
            <a:avLst/>
          </a:prstGeom>
        </p:spPr>
        <p:txBody>
          <a:bodyPr wrap="square">
            <a:spAutoFit/>
          </a:bodyPr>
          <a:lstStyle/>
          <a:p>
            <a:pPr fontAlgn="base"/>
            <a:r>
              <a:rPr lang="en-US" sz="2000" dirty="0">
                <a:solidFill>
                  <a:srgbClr val="222222"/>
                </a:solidFill>
                <a:latin typeface="Inter"/>
              </a:rPr>
              <a:t>A lot of people also use Twitter to express their grievances for a service or a product. Amul makes sure that it replies to tweets of customers complaining about its products.</a:t>
            </a:r>
          </a:p>
          <a:p>
            <a:pPr fontAlgn="base"/>
            <a:r>
              <a:rPr lang="en-US" sz="2000" dirty="0">
                <a:solidFill>
                  <a:srgbClr val="222222"/>
                </a:solidFill>
                <a:latin typeface="Inter"/>
              </a:rPr>
              <a:t>Unlike many brands that ignore or delete the negative posts of their customers, Amul takes the opinions of its customers very seriously and makes an effort to resolve their customers’ problems on Twitter even in the presence of thousands of people.</a:t>
            </a:r>
            <a:endParaRPr lang="en-US" sz="2000" b="0" i="0" dirty="0">
              <a:solidFill>
                <a:srgbClr val="222222"/>
              </a:solidFill>
              <a:effectLst/>
              <a:latin typeface="Inter"/>
            </a:endParaRPr>
          </a:p>
        </p:txBody>
      </p:sp>
      <p:pic>
        <p:nvPicPr>
          <p:cNvPr id="5122" name="Picture 2" descr="It was Amul vs Twitter over China and TikTok. Twitter won initially but Amul  had the last laugh">
            <a:extLst>
              <a:ext uri="{FF2B5EF4-FFF2-40B4-BE49-F238E27FC236}">
                <a16:creationId xmlns:a16="http://schemas.microsoft.com/office/drawing/2014/main" id="{B4B87A22-FAC4-4E15-AC08-93C7EAA17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6480" y="1288283"/>
            <a:ext cx="4515732" cy="42814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CE0607A-4772-460D-B96B-ABFD206CEF81}"/>
              </a:ext>
            </a:extLst>
          </p:cNvPr>
          <p:cNvSpPr/>
          <p:nvPr/>
        </p:nvSpPr>
        <p:spPr>
          <a:xfrm>
            <a:off x="2528691" y="10862"/>
            <a:ext cx="577318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5">
                    <a:lumMod val="75000"/>
                  </a:schemeClr>
                </a:solidFill>
              </a:rPr>
              <a:t>AMUL ON TWITTER</a:t>
            </a:r>
            <a:endParaRPr lang="en-US" sz="5400" b="1" cap="none" spc="0" dirty="0">
              <a:ln/>
              <a:solidFill>
                <a:schemeClr val="accent5">
                  <a:lumMod val="75000"/>
                </a:schemeClr>
              </a:solidFill>
              <a:effectLst/>
            </a:endParaRPr>
          </a:p>
        </p:txBody>
      </p:sp>
    </p:spTree>
    <p:extLst>
      <p:ext uri="{BB962C8B-B14F-4D97-AF65-F5344CB8AC3E}">
        <p14:creationId xmlns:p14="http://schemas.microsoft.com/office/powerpoint/2010/main" val="2874007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5176A1-6D98-4E78-BEDA-A39D2136C980}"/>
              </a:ext>
            </a:extLst>
          </p:cNvPr>
          <p:cNvSpPr/>
          <p:nvPr/>
        </p:nvSpPr>
        <p:spPr>
          <a:xfrm>
            <a:off x="457200" y="1615500"/>
            <a:ext cx="11598204" cy="2215991"/>
          </a:xfrm>
          <a:prstGeom prst="rect">
            <a:avLst/>
          </a:prstGeom>
        </p:spPr>
        <p:txBody>
          <a:bodyPr wrap="square">
            <a:spAutoFit/>
          </a:bodyPr>
          <a:lstStyle/>
          <a:p>
            <a:pPr fontAlgn="base"/>
            <a:r>
              <a:rPr lang="en-US" sz="2000" dirty="0">
                <a:solidFill>
                  <a:srgbClr val="222222"/>
                </a:solidFill>
                <a:latin typeface="Inter"/>
              </a:rPr>
              <a:t>Amul is also present on Youtube and it enjoys about 4,03,000 subscribers on its official youtube channel called, Amul The Taste of India. However, On Youtube, it puts out advertisements that are previously aired on television.</a:t>
            </a:r>
          </a:p>
          <a:p>
            <a:pPr fontAlgn="base"/>
            <a:r>
              <a:rPr lang="en-US" sz="2000" dirty="0">
                <a:solidFill>
                  <a:srgbClr val="222222"/>
                </a:solidFill>
                <a:latin typeface="Inter"/>
              </a:rPr>
              <a:t>Although, during the Covid-19 pandemic when the country was in lockdown, Amul started a new campaign called Simple Home Made Recipes that was also promoted as “#SimpleHomeMadeRecipes”.</a:t>
            </a:r>
          </a:p>
          <a:p>
            <a:pPr fontAlgn="base"/>
            <a:r>
              <a:rPr lang="en-US" sz="2000" dirty="0">
                <a:solidFill>
                  <a:srgbClr val="222222"/>
                </a:solidFill>
                <a:latin typeface="Inter"/>
              </a:rPr>
              <a:t>More about this campaign will be covered in the next section of the case study. So this is how Amul’s digital </a:t>
            </a:r>
            <a:r>
              <a:rPr lang="en-US" dirty="0">
                <a:solidFill>
                  <a:srgbClr val="222222"/>
                </a:solidFill>
                <a:latin typeface="Inter"/>
              </a:rPr>
              <a:t>marketing strategy has played out.</a:t>
            </a:r>
            <a:endParaRPr lang="en-US" b="0" i="0" dirty="0">
              <a:solidFill>
                <a:srgbClr val="222222"/>
              </a:solidFill>
              <a:effectLst/>
              <a:latin typeface="Inter"/>
            </a:endParaRPr>
          </a:p>
        </p:txBody>
      </p:sp>
      <p:sp>
        <p:nvSpPr>
          <p:cNvPr id="5" name="Rectangle 4">
            <a:extLst>
              <a:ext uri="{FF2B5EF4-FFF2-40B4-BE49-F238E27FC236}">
                <a16:creationId xmlns:a16="http://schemas.microsoft.com/office/drawing/2014/main" id="{A88E6B7D-3DB7-46C2-877F-F204A99BD551}"/>
              </a:ext>
            </a:extLst>
          </p:cNvPr>
          <p:cNvSpPr/>
          <p:nvPr/>
        </p:nvSpPr>
        <p:spPr>
          <a:xfrm>
            <a:off x="2592778" y="259695"/>
            <a:ext cx="5848204"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AMUL ON YOUTUBE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9CE5BEB4-481D-47B3-961F-0E06ECE5361B}"/>
              </a:ext>
            </a:extLst>
          </p:cNvPr>
          <p:cNvSpPr/>
          <p:nvPr/>
        </p:nvSpPr>
        <p:spPr>
          <a:xfrm>
            <a:off x="6949440" y="4442411"/>
            <a:ext cx="5242560" cy="369332"/>
          </a:xfrm>
          <a:prstGeom prst="rect">
            <a:avLst/>
          </a:prstGeom>
        </p:spPr>
        <p:txBody>
          <a:bodyPr wrap="square">
            <a:spAutoFit/>
          </a:bodyPr>
          <a:lstStyle/>
          <a:p>
            <a:endParaRPr lang="en-IN" dirty="0"/>
          </a:p>
        </p:txBody>
      </p:sp>
      <p:pic>
        <p:nvPicPr>
          <p:cNvPr id="14" name="Picture 13">
            <a:extLst>
              <a:ext uri="{FF2B5EF4-FFF2-40B4-BE49-F238E27FC236}">
                <a16:creationId xmlns:a16="http://schemas.microsoft.com/office/drawing/2014/main" id="{B6EB0C9D-FF8F-4837-831C-F74A8EBE9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4043680"/>
            <a:ext cx="10078719" cy="2554625"/>
          </a:xfrm>
          <a:prstGeom prst="rect">
            <a:avLst/>
          </a:prstGeom>
        </p:spPr>
      </p:pic>
    </p:spTree>
    <p:extLst>
      <p:ext uri="{BB962C8B-B14F-4D97-AF65-F5344CB8AC3E}">
        <p14:creationId xmlns:p14="http://schemas.microsoft.com/office/powerpoint/2010/main" val="2659731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5BF262-DF36-444C-B619-6A040B1EABB2}"/>
              </a:ext>
            </a:extLst>
          </p:cNvPr>
          <p:cNvSpPr/>
          <p:nvPr/>
        </p:nvSpPr>
        <p:spPr>
          <a:xfrm>
            <a:off x="243840" y="931431"/>
            <a:ext cx="5537200" cy="2215991"/>
          </a:xfrm>
          <a:prstGeom prst="rect">
            <a:avLst/>
          </a:prstGeom>
        </p:spPr>
        <p:txBody>
          <a:bodyPr wrap="square">
            <a:spAutoFit/>
          </a:bodyPr>
          <a:lstStyle/>
          <a:p>
            <a:endParaRPr lang="en-US" dirty="0">
              <a:solidFill>
                <a:srgbClr val="1F1F1F"/>
              </a:solidFill>
              <a:latin typeface="Google Sans"/>
            </a:endParaRPr>
          </a:p>
          <a:p>
            <a:r>
              <a:rPr lang="en-US" sz="2000" dirty="0">
                <a:solidFill>
                  <a:srgbClr val="040C28"/>
                </a:solidFill>
                <a:latin typeface="Google Sans"/>
              </a:rPr>
              <a:t>The brand regularly sends newsletters and promotional emails to its customers, providing updates on new products, special offers and product launches</a:t>
            </a:r>
            <a:r>
              <a:rPr lang="en-US" sz="2000" dirty="0">
                <a:solidFill>
                  <a:srgbClr val="1F1F1F"/>
                </a:solidFill>
                <a:latin typeface="Google Sans"/>
              </a:rPr>
              <a:t>. Through this channel, Amul ensures that its customers are well-informed about its offerings and remain engaged with the brand.</a:t>
            </a:r>
            <a:endParaRPr lang="en-IN" sz="2000" dirty="0"/>
          </a:p>
        </p:txBody>
      </p:sp>
      <p:sp>
        <p:nvSpPr>
          <p:cNvPr id="4" name="Rectangle 3">
            <a:extLst>
              <a:ext uri="{FF2B5EF4-FFF2-40B4-BE49-F238E27FC236}">
                <a16:creationId xmlns:a16="http://schemas.microsoft.com/office/drawing/2014/main" id="{50732981-8D7F-46CD-8A33-B5DE7D43C774}"/>
              </a:ext>
            </a:extLst>
          </p:cNvPr>
          <p:cNvSpPr/>
          <p:nvPr/>
        </p:nvSpPr>
        <p:spPr>
          <a:xfrm>
            <a:off x="284480" y="4484916"/>
            <a:ext cx="5222240" cy="1631216"/>
          </a:xfrm>
          <a:prstGeom prst="rect">
            <a:avLst/>
          </a:prstGeom>
        </p:spPr>
        <p:txBody>
          <a:bodyPr wrap="square">
            <a:spAutoFit/>
          </a:bodyPr>
          <a:lstStyle/>
          <a:p>
            <a:r>
              <a:rPr lang="en-US" sz="2000" dirty="0"/>
              <a:t>The LinkedIn summary, also referred to as the LinkedIn bio or LinkedIn about section, is a few paragraphs of text that appears right before a LinkedIn user's list of current and prior roles. LinkedIn gives a limit of up to 2,000 words</a:t>
            </a:r>
            <a:endParaRPr lang="en-IN" sz="2000" dirty="0"/>
          </a:p>
        </p:txBody>
      </p:sp>
      <p:pic>
        <p:nvPicPr>
          <p:cNvPr id="7" name="Picture 6">
            <a:extLst>
              <a:ext uri="{FF2B5EF4-FFF2-40B4-BE49-F238E27FC236}">
                <a16:creationId xmlns:a16="http://schemas.microsoft.com/office/drawing/2014/main" id="{9E2AB011-7A31-4CB8-8C3A-7A587082B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7360" y="385355"/>
            <a:ext cx="4663440" cy="3043645"/>
          </a:xfrm>
          <a:prstGeom prst="rect">
            <a:avLst/>
          </a:prstGeom>
        </p:spPr>
      </p:pic>
      <p:sp>
        <p:nvSpPr>
          <p:cNvPr id="10" name="Rectangle 9">
            <a:extLst>
              <a:ext uri="{FF2B5EF4-FFF2-40B4-BE49-F238E27FC236}">
                <a16:creationId xmlns:a16="http://schemas.microsoft.com/office/drawing/2014/main" id="{5616A134-00FA-4D87-97B0-F47364A03EDE}"/>
              </a:ext>
            </a:extLst>
          </p:cNvPr>
          <p:cNvSpPr/>
          <p:nvPr/>
        </p:nvSpPr>
        <p:spPr>
          <a:xfrm>
            <a:off x="272632" y="385355"/>
            <a:ext cx="4453463" cy="707886"/>
          </a:xfrm>
          <a:prstGeom prst="rect">
            <a:avLst/>
          </a:prstGeom>
          <a:noFill/>
        </p:spPr>
        <p:txBody>
          <a:bodyPr wrap="none" lIns="91440" tIns="45720" rIns="91440" bIns="45720">
            <a:spAutoFit/>
          </a:bodyPr>
          <a:lstStyle/>
          <a:p>
            <a:pPr algn="ctr"/>
            <a:r>
              <a:rPr lang="en-US" sz="4000" b="1" dirty="0">
                <a:ln w="13462">
                  <a:solidFill>
                    <a:schemeClr val="bg1"/>
                  </a:solidFill>
                  <a:prstDash val="solid"/>
                </a:ln>
                <a:solidFill>
                  <a:srgbClr val="410342"/>
                </a:solidFill>
                <a:effectLst>
                  <a:outerShdw dist="38100" dir="2700000" algn="bl" rotWithShape="0">
                    <a:schemeClr val="accent5"/>
                  </a:outerShdw>
                </a:effectLst>
              </a:rPr>
              <a:t>E-MAIL MARKETING</a:t>
            </a:r>
            <a:endParaRPr lang="en-US" sz="4000" b="1" cap="none" spc="0" dirty="0">
              <a:ln w="13462">
                <a:solidFill>
                  <a:schemeClr val="bg1"/>
                </a:solidFill>
                <a:prstDash val="solid"/>
              </a:ln>
              <a:solidFill>
                <a:srgbClr val="410342"/>
              </a:solidFill>
              <a:effectLst>
                <a:outerShdw dist="38100" dir="2700000" algn="bl" rotWithShape="0">
                  <a:schemeClr val="accent5"/>
                </a:outerShdw>
              </a:effectLst>
            </a:endParaRPr>
          </a:p>
        </p:txBody>
      </p:sp>
      <p:sp>
        <p:nvSpPr>
          <p:cNvPr id="12" name="Rectangle 11">
            <a:extLst>
              <a:ext uri="{FF2B5EF4-FFF2-40B4-BE49-F238E27FC236}">
                <a16:creationId xmlns:a16="http://schemas.microsoft.com/office/drawing/2014/main" id="{506B1EEA-8840-4150-AA92-616369162579}"/>
              </a:ext>
            </a:extLst>
          </p:cNvPr>
          <p:cNvSpPr/>
          <p:nvPr/>
        </p:nvSpPr>
        <p:spPr>
          <a:xfrm>
            <a:off x="497945" y="3450064"/>
            <a:ext cx="4226350" cy="769441"/>
          </a:xfrm>
          <a:prstGeom prst="rect">
            <a:avLst/>
          </a:prstGeom>
          <a:noFill/>
        </p:spPr>
        <p:txBody>
          <a:bodyPr wrap="square" lIns="91440" tIns="45720" rIns="91440" bIns="45720">
            <a:spAutoFit/>
          </a:bodyPr>
          <a:lstStyle/>
          <a:p>
            <a:pPr algn="ctr"/>
            <a:r>
              <a:rPr lang="en-US" sz="4400" b="1" dirty="0">
                <a:ln w="13462">
                  <a:solidFill>
                    <a:schemeClr val="bg1"/>
                  </a:solidFill>
                  <a:prstDash val="solid"/>
                </a:ln>
                <a:solidFill>
                  <a:srgbClr val="A23865"/>
                </a:solidFill>
                <a:effectLst>
                  <a:outerShdw dist="38100" dir="2700000" algn="bl" rotWithShape="0">
                    <a:schemeClr val="accent5"/>
                  </a:outerShdw>
                </a:effectLst>
              </a:rPr>
              <a:t>LINKEDIN</a:t>
            </a:r>
            <a:endParaRPr lang="en-US" sz="4400" b="1" cap="none" spc="0" dirty="0">
              <a:ln w="13462">
                <a:solidFill>
                  <a:schemeClr val="bg1"/>
                </a:solidFill>
                <a:prstDash val="solid"/>
              </a:ln>
              <a:solidFill>
                <a:srgbClr val="A23865"/>
              </a:solidFill>
              <a:effectLst>
                <a:outerShdw dist="38100" dir="2700000" algn="bl" rotWithShape="0">
                  <a:schemeClr val="accent5"/>
                </a:outerShdw>
              </a:effectLst>
            </a:endParaRPr>
          </a:p>
        </p:txBody>
      </p:sp>
      <p:pic>
        <p:nvPicPr>
          <p:cNvPr id="14" name="Picture 13">
            <a:extLst>
              <a:ext uri="{FF2B5EF4-FFF2-40B4-BE49-F238E27FC236}">
                <a16:creationId xmlns:a16="http://schemas.microsoft.com/office/drawing/2014/main" id="{E6C60214-D8AD-4371-A6F0-7C5EAD77F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360" y="3834784"/>
            <a:ext cx="4754880" cy="2860656"/>
          </a:xfrm>
          <a:prstGeom prst="rect">
            <a:avLst/>
          </a:prstGeom>
        </p:spPr>
      </p:pic>
    </p:spTree>
    <p:extLst>
      <p:ext uri="{BB962C8B-B14F-4D97-AF65-F5344CB8AC3E}">
        <p14:creationId xmlns:p14="http://schemas.microsoft.com/office/powerpoint/2010/main" val="102654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F91559-194A-499F-B99F-4BA40D339149}"/>
              </a:ext>
            </a:extLst>
          </p:cNvPr>
          <p:cNvSpPr/>
          <p:nvPr/>
        </p:nvSpPr>
        <p:spPr>
          <a:xfrm>
            <a:off x="213360" y="1110516"/>
            <a:ext cx="6400800" cy="2862322"/>
          </a:xfrm>
          <a:prstGeom prst="rect">
            <a:avLst/>
          </a:prstGeom>
        </p:spPr>
        <p:txBody>
          <a:bodyPr wrap="square">
            <a:spAutoFit/>
          </a:bodyPr>
          <a:lstStyle/>
          <a:p>
            <a:pPr fontAlgn="base"/>
            <a:r>
              <a:rPr lang="en-US" dirty="0">
                <a:solidFill>
                  <a:srgbClr val="222222"/>
                </a:solidFill>
                <a:latin typeface="Inter"/>
              </a:rPr>
              <a:t> </a:t>
            </a:r>
            <a:r>
              <a:rPr lang="en-US" sz="2400" dirty="0">
                <a:solidFill>
                  <a:srgbClr val="222222"/>
                </a:solidFill>
                <a:latin typeface="Inter"/>
              </a:rPr>
              <a:t>Despite the lockdown and Amul also being an FMCG brand, sales have increased due to excess consumption of households during the lockdowns and its presence on E-commerce sites like Grofers, Big Basket, Paytm mall, etc. However, it has also doubled its spending on its marketing efforts</a:t>
            </a:r>
            <a:r>
              <a:rPr lang="en-US" sz="2000" dirty="0">
                <a:solidFill>
                  <a:srgbClr val="222222"/>
                </a:solidFill>
                <a:latin typeface="Inter"/>
              </a:rPr>
              <a:t>.</a:t>
            </a:r>
          </a:p>
          <a:p>
            <a:pPr fontAlgn="base"/>
            <a:endParaRPr lang="en-US" dirty="0">
              <a:solidFill>
                <a:srgbClr val="222222"/>
              </a:solidFill>
              <a:latin typeface="Inter"/>
            </a:endParaRPr>
          </a:p>
          <a:p>
            <a:pPr fontAlgn="base"/>
            <a:r>
              <a:rPr lang="en-US" dirty="0">
                <a:solidFill>
                  <a:srgbClr val="222222"/>
                </a:solidFill>
                <a:latin typeface="Inter"/>
              </a:rPr>
              <a:t> </a:t>
            </a:r>
          </a:p>
        </p:txBody>
      </p:sp>
      <p:sp>
        <p:nvSpPr>
          <p:cNvPr id="4" name="Rectangle 3">
            <a:extLst>
              <a:ext uri="{FF2B5EF4-FFF2-40B4-BE49-F238E27FC236}">
                <a16:creationId xmlns:a16="http://schemas.microsoft.com/office/drawing/2014/main" id="{C994D5E9-F1D4-4CEF-BD51-DA2657FD59CC}"/>
              </a:ext>
            </a:extLst>
          </p:cNvPr>
          <p:cNvSpPr/>
          <p:nvPr/>
        </p:nvSpPr>
        <p:spPr>
          <a:xfrm>
            <a:off x="365760" y="3549135"/>
            <a:ext cx="6096000" cy="2677656"/>
          </a:xfrm>
          <a:prstGeom prst="rect">
            <a:avLst/>
          </a:prstGeom>
        </p:spPr>
        <p:txBody>
          <a:bodyPr>
            <a:spAutoFit/>
          </a:bodyPr>
          <a:lstStyle/>
          <a:p>
            <a:r>
              <a:rPr lang="en-US" sz="2400" dirty="0">
                <a:solidFill>
                  <a:srgbClr val="222222"/>
                </a:solidFill>
                <a:latin typeface="Inter"/>
              </a:rPr>
              <a:t>During the lockdown, everyone avoided stepping out of their homes and even if they did, nobody wanted to travel too far for their food supplies and put their safety at stake. So Amul went one step ahead and created an App to help its customers locate Amul products near them.</a:t>
            </a:r>
            <a:endParaRPr lang="en-IN" sz="2400" dirty="0"/>
          </a:p>
        </p:txBody>
      </p:sp>
      <p:pic>
        <p:nvPicPr>
          <p:cNvPr id="8" name="Picture 7">
            <a:extLst>
              <a:ext uri="{FF2B5EF4-FFF2-40B4-BE49-F238E27FC236}">
                <a16:creationId xmlns:a16="http://schemas.microsoft.com/office/drawing/2014/main" id="{92945918-2634-49BA-9818-65E2739EF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1470" y="1110516"/>
            <a:ext cx="2914770" cy="2862322"/>
          </a:xfrm>
          <a:prstGeom prst="rect">
            <a:avLst/>
          </a:prstGeom>
        </p:spPr>
      </p:pic>
      <p:pic>
        <p:nvPicPr>
          <p:cNvPr id="10" name="Picture 9">
            <a:extLst>
              <a:ext uri="{FF2B5EF4-FFF2-40B4-BE49-F238E27FC236}">
                <a16:creationId xmlns:a16="http://schemas.microsoft.com/office/drawing/2014/main" id="{A9989763-AF84-4643-A7AD-81765194A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1470" y="4125069"/>
            <a:ext cx="2914770" cy="2432030"/>
          </a:xfrm>
          <a:prstGeom prst="rect">
            <a:avLst/>
          </a:prstGeom>
        </p:spPr>
      </p:pic>
      <p:sp>
        <p:nvSpPr>
          <p:cNvPr id="15" name="Rectangle 14">
            <a:extLst>
              <a:ext uri="{FF2B5EF4-FFF2-40B4-BE49-F238E27FC236}">
                <a16:creationId xmlns:a16="http://schemas.microsoft.com/office/drawing/2014/main" id="{3F44131B-BBBC-4F90-879B-C0C19769AB36}"/>
              </a:ext>
            </a:extLst>
          </p:cNvPr>
          <p:cNvSpPr/>
          <p:nvPr/>
        </p:nvSpPr>
        <p:spPr>
          <a:xfrm>
            <a:off x="1252778" y="121027"/>
            <a:ext cx="10417980" cy="830997"/>
          </a:xfrm>
          <a:prstGeom prst="rect">
            <a:avLst/>
          </a:prstGeom>
          <a:noFill/>
        </p:spPr>
        <p:txBody>
          <a:bodyPr wrap="none" lIns="91440" tIns="45720" rIns="91440" bIns="45720">
            <a:spAutoFit/>
          </a:bodyPr>
          <a:lstStyle/>
          <a:p>
            <a:pPr algn="ctr"/>
            <a:r>
              <a:rPr lang="en-US" sz="3600" b="1" dirty="0">
                <a:ln w="22225">
                  <a:solidFill>
                    <a:schemeClr val="accent2"/>
                  </a:solidFill>
                  <a:prstDash val="solid"/>
                </a:ln>
                <a:solidFill>
                  <a:srgbClr val="FF0000"/>
                </a:solidFill>
              </a:rPr>
              <a:t>Amul’s Digital Marketing Strategies During Covid - 19</a:t>
            </a:r>
            <a:r>
              <a:rPr lang="en-US" sz="4800" b="1" dirty="0">
                <a:ln w="22225">
                  <a:solidFill>
                    <a:schemeClr val="accent2"/>
                  </a:solidFill>
                  <a:prstDash val="solid"/>
                </a:ln>
                <a:solidFill>
                  <a:srgbClr val="FF0000"/>
                </a:solidFill>
              </a:rPr>
              <a:t> </a:t>
            </a:r>
          </a:p>
        </p:txBody>
      </p:sp>
    </p:spTree>
    <p:extLst>
      <p:ext uri="{BB962C8B-B14F-4D97-AF65-F5344CB8AC3E}">
        <p14:creationId xmlns:p14="http://schemas.microsoft.com/office/powerpoint/2010/main" val="1106421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8575BF-0C07-4177-AF28-382DC7EFD642}"/>
              </a:ext>
            </a:extLst>
          </p:cNvPr>
          <p:cNvSpPr txBox="1"/>
          <p:nvPr/>
        </p:nvSpPr>
        <p:spPr>
          <a:xfrm>
            <a:off x="345440" y="1828801"/>
            <a:ext cx="11846560" cy="3385542"/>
          </a:xfrm>
          <a:prstGeom prst="rect">
            <a:avLst/>
          </a:prstGeom>
          <a:noFill/>
        </p:spPr>
        <p:txBody>
          <a:bodyPr wrap="square" rtlCol="0">
            <a:spAutoFit/>
          </a:bodyPr>
          <a:lstStyle/>
          <a:p>
            <a:r>
              <a:rPr lang="en-US" sz="2800"/>
              <a:t>I, P.JAYASREE  </a:t>
            </a:r>
            <a:r>
              <a:rPr lang="en-US" sz="2800" dirty="0"/>
              <a:t>here by declare that the project work entitled “COMPREHENSIVE DIGITAL MARKETING FOR AMUL " is my project. </a:t>
            </a:r>
          </a:p>
          <a:p>
            <a:r>
              <a:rPr lang="en-US" sz="2800" dirty="0"/>
              <a:t>  This project is my original work and have not been published and presented any                                                                                                                                                                                                            where earlier. The analysis of this project is done by me in the</a:t>
            </a:r>
          </a:p>
          <a:p>
            <a:r>
              <a:rPr lang="en-US" sz="2800" dirty="0"/>
              <a:t> supervision of Dr. V. Gurumurthy,  Lecturer in Zoology and findings</a:t>
            </a:r>
          </a:p>
          <a:p>
            <a:r>
              <a:rPr lang="en-US" sz="2800" dirty="0"/>
              <a:t> are obtained by rigorous methods used and the best of my knowledge. </a:t>
            </a:r>
          </a:p>
          <a:p>
            <a:endParaRPr lang="en-US" sz="2800" dirty="0"/>
          </a:p>
          <a:p>
            <a:endParaRPr lang="en-IN" dirty="0"/>
          </a:p>
        </p:txBody>
      </p:sp>
      <p:sp>
        <p:nvSpPr>
          <p:cNvPr id="4" name="Rectangle 3">
            <a:extLst>
              <a:ext uri="{FF2B5EF4-FFF2-40B4-BE49-F238E27FC236}">
                <a16:creationId xmlns:a16="http://schemas.microsoft.com/office/drawing/2014/main" id="{22D33636-B4D8-4ED0-90B5-912DDC75749D}"/>
              </a:ext>
            </a:extLst>
          </p:cNvPr>
          <p:cNvSpPr/>
          <p:nvPr/>
        </p:nvSpPr>
        <p:spPr>
          <a:xfrm>
            <a:off x="3495509" y="337125"/>
            <a:ext cx="4144340"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DECLARATION</a:t>
            </a:r>
          </a:p>
        </p:txBody>
      </p:sp>
    </p:spTree>
    <p:extLst>
      <p:ext uri="{BB962C8B-B14F-4D97-AF65-F5344CB8AC3E}">
        <p14:creationId xmlns:p14="http://schemas.microsoft.com/office/powerpoint/2010/main" val="7805929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0FCE46-9867-4165-B30B-9E13C19EB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520" y="320040"/>
            <a:ext cx="5110480" cy="6217920"/>
          </a:xfrm>
          <a:prstGeom prst="rect">
            <a:avLst/>
          </a:prstGeom>
        </p:spPr>
      </p:pic>
      <p:sp>
        <p:nvSpPr>
          <p:cNvPr id="6" name="Rectangle 5">
            <a:extLst>
              <a:ext uri="{FF2B5EF4-FFF2-40B4-BE49-F238E27FC236}">
                <a16:creationId xmlns:a16="http://schemas.microsoft.com/office/drawing/2014/main" id="{B151C1D9-FFA7-4009-927E-579631B029A9}"/>
              </a:ext>
            </a:extLst>
          </p:cNvPr>
          <p:cNvSpPr/>
          <p:nvPr/>
        </p:nvSpPr>
        <p:spPr>
          <a:xfrm>
            <a:off x="218788" y="400595"/>
            <a:ext cx="6156960" cy="3877985"/>
          </a:xfrm>
          <a:prstGeom prst="rect">
            <a:avLst/>
          </a:prstGeom>
        </p:spPr>
        <p:txBody>
          <a:bodyPr wrap="square">
            <a:spAutoFit/>
          </a:bodyPr>
          <a:lstStyle/>
          <a:p>
            <a:r>
              <a:rPr lang="en-US" sz="2400" dirty="0">
                <a:ln w="0"/>
                <a:solidFill>
                  <a:schemeClr val="accent1"/>
                </a:solidFill>
                <a:effectLst>
                  <a:outerShdw blurRad="38100" dist="25400" dir="5400000" algn="ctr" rotWithShape="0">
                    <a:srgbClr val="6E747A">
                      <a:alpha val="43000"/>
                    </a:srgbClr>
                  </a:outerShdw>
                </a:effectLst>
                <a:latin typeface="Inter"/>
              </a:rPr>
              <a:t>Amul's Branding as 'The Taste of India' &amp; Amul Girl as Mascot</a:t>
            </a:r>
          </a:p>
          <a:p>
            <a:endParaRPr lang="en-US" b="1" dirty="0">
              <a:solidFill>
                <a:srgbClr val="15171A"/>
              </a:solidFill>
              <a:latin typeface="Inter"/>
            </a:endParaRPr>
          </a:p>
          <a:p>
            <a:r>
              <a:rPr lang="en-US" sz="2000" dirty="0">
                <a:solidFill>
                  <a:srgbClr val="15171A"/>
                </a:solidFill>
                <a:latin typeface="Inter"/>
              </a:rPr>
              <a:t>The first aspect of its </a:t>
            </a:r>
            <a:r>
              <a:rPr lang="en-US" sz="2000" b="1" dirty="0">
                <a:solidFill>
                  <a:srgbClr val="15171A"/>
                </a:solidFill>
                <a:latin typeface="Inter"/>
              </a:rPr>
              <a:t>marketing strategy of Amul</a:t>
            </a:r>
            <a:r>
              <a:rPr lang="en-US" sz="2000" dirty="0">
                <a:solidFill>
                  <a:srgbClr val="15171A"/>
                </a:solidFill>
                <a:latin typeface="Inter"/>
              </a:rPr>
              <a:t> is </a:t>
            </a:r>
            <a:r>
              <a:rPr lang="en-US" sz="2000" b="1" dirty="0">
                <a:solidFill>
                  <a:srgbClr val="15171A"/>
                </a:solidFill>
                <a:latin typeface="Inter"/>
              </a:rPr>
              <a:t>branding</a:t>
            </a:r>
            <a:r>
              <a:rPr lang="en-US" sz="2000" dirty="0">
                <a:solidFill>
                  <a:srgbClr val="15171A"/>
                </a:solidFill>
                <a:latin typeface="Inter"/>
              </a:rPr>
              <a:t>. What has primarily led to the </a:t>
            </a:r>
            <a:r>
              <a:rPr lang="en-US" sz="2000" u="sng" dirty="0">
                <a:solidFill>
                  <a:srgbClr val="15171A"/>
                </a:solidFill>
                <a:latin typeface="Inter"/>
                <a:hlinkClick r:id="rId3"/>
              </a:rPr>
              <a:t>Success of Amul</a:t>
            </a:r>
            <a:r>
              <a:rPr lang="en-US" sz="2000" dirty="0">
                <a:solidFill>
                  <a:srgbClr val="15171A"/>
                </a:solidFill>
                <a:latin typeface="Inter"/>
              </a:rPr>
              <a:t> is undoubtedly its Branding strategies. We are all aware of </a:t>
            </a:r>
            <a:r>
              <a:rPr lang="en-US" sz="2000" b="1" dirty="0">
                <a:solidFill>
                  <a:srgbClr val="15171A"/>
                </a:solidFill>
                <a:latin typeface="Inter"/>
              </a:rPr>
              <a:t>Amul’s tagline- ‘The taste of India’ </a:t>
            </a:r>
            <a:r>
              <a:rPr lang="en-US" sz="2000" dirty="0">
                <a:solidFill>
                  <a:srgbClr val="15171A"/>
                </a:solidFill>
                <a:latin typeface="Inter"/>
              </a:rPr>
              <a:t>which</a:t>
            </a:r>
            <a:r>
              <a:rPr lang="en-US" sz="2000" b="1" dirty="0">
                <a:solidFill>
                  <a:srgbClr val="15171A"/>
                </a:solidFill>
                <a:latin typeface="Inter"/>
              </a:rPr>
              <a:t> </a:t>
            </a:r>
            <a:r>
              <a:rPr lang="en-US" sz="2000" dirty="0">
                <a:solidFill>
                  <a:srgbClr val="15171A"/>
                </a:solidFill>
                <a:latin typeface="Inter"/>
              </a:rPr>
              <a:t>is a reflection of the brand's commitment to providing consumers with authentic and delicious dairy products. </a:t>
            </a:r>
          </a:p>
          <a:p>
            <a:r>
              <a:rPr lang="en-US" sz="2000" dirty="0">
                <a:solidFill>
                  <a:srgbClr val="15171A"/>
                </a:solidFill>
                <a:latin typeface="Inter"/>
              </a:rPr>
              <a:t>The tagline banished the notion that bread and butter are a staple of only the British breakfast and pulled nationalism in.</a:t>
            </a:r>
            <a:endParaRPr lang="en-US" sz="2000" b="0" i="0" dirty="0">
              <a:solidFill>
                <a:srgbClr val="15171A"/>
              </a:solidFill>
              <a:effectLst/>
              <a:latin typeface="Inter"/>
            </a:endParaRPr>
          </a:p>
        </p:txBody>
      </p:sp>
      <p:sp>
        <p:nvSpPr>
          <p:cNvPr id="7" name="Rectangle 6">
            <a:extLst>
              <a:ext uri="{FF2B5EF4-FFF2-40B4-BE49-F238E27FC236}">
                <a16:creationId xmlns:a16="http://schemas.microsoft.com/office/drawing/2014/main" id="{21D2FBDC-264F-4C59-BC7D-A8F6E202C92B}"/>
              </a:ext>
            </a:extLst>
          </p:cNvPr>
          <p:cNvSpPr/>
          <p:nvPr/>
        </p:nvSpPr>
        <p:spPr>
          <a:xfrm>
            <a:off x="137160" y="5214521"/>
            <a:ext cx="6096000" cy="1323439"/>
          </a:xfrm>
          <a:prstGeom prst="rect">
            <a:avLst/>
          </a:prstGeom>
        </p:spPr>
        <p:txBody>
          <a:bodyPr>
            <a:spAutoFit/>
          </a:bodyPr>
          <a:lstStyle/>
          <a:p>
            <a:r>
              <a:rPr lang="en-US" sz="2000" dirty="0">
                <a:solidFill>
                  <a:srgbClr val="15171A"/>
                </a:solidFill>
                <a:latin typeface="Inter"/>
              </a:rPr>
              <a:t>The second aspect of </a:t>
            </a:r>
            <a:r>
              <a:rPr lang="en-US" sz="2000" b="1" dirty="0">
                <a:solidFill>
                  <a:srgbClr val="15171A"/>
                </a:solidFill>
                <a:latin typeface="Inter"/>
              </a:rPr>
              <a:t>Amul's marketing strategy</a:t>
            </a:r>
            <a:r>
              <a:rPr lang="en-US" sz="2000" dirty="0">
                <a:solidFill>
                  <a:srgbClr val="15171A"/>
                </a:solidFill>
                <a:latin typeface="Inter"/>
              </a:rPr>
              <a:t> is its product portfolio. Amul's product portfolio includes a wide range of dairy products, including butter, cheese, milk, ice cream, yogurt, and more.</a:t>
            </a:r>
            <a:endParaRPr lang="en-IN" sz="2000" dirty="0"/>
          </a:p>
        </p:txBody>
      </p:sp>
      <p:sp>
        <p:nvSpPr>
          <p:cNvPr id="8" name="Rectangle 7">
            <a:extLst>
              <a:ext uri="{FF2B5EF4-FFF2-40B4-BE49-F238E27FC236}">
                <a16:creationId xmlns:a16="http://schemas.microsoft.com/office/drawing/2014/main" id="{3BF352BD-41BB-44DE-9A63-1429354E15F3}"/>
              </a:ext>
            </a:extLst>
          </p:cNvPr>
          <p:cNvSpPr/>
          <p:nvPr/>
        </p:nvSpPr>
        <p:spPr>
          <a:xfrm>
            <a:off x="0" y="4278580"/>
            <a:ext cx="6614160" cy="830997"/>
          </a:xfrm>
          <a:prstGeom prst="rect">
            <a:avLst/>
          </a:prstGeom>
        </p:spPr>
        <p:txBody>
          <a:bodyPr wrap="square">
            <a:spAutoFit/>
          </a:bodyPr>
          <a:lstStyle/>
          <a:p>
            <a:r>
              <a:rPr lang="en-US" sz="2400" dirty="0">
                <a:ln w="0"/>
                <a:solidFill>
                  <a:srgbClr val="A23865"/>
                </a:solidFill>
                <a:effectLst>
                  <a:outerShdw blurRad="38100" dist="25400" dir="5400000" algn="ctr" rotWithShape="0">
                    <a:srgbClr val="6E747A">
                      <a:alpha val="43000"/>
                    </a:srgbClr>
                  </a:outerShdw>
                </a:effectLst>
                <a:latin typeface="Inter"/>
              </a:rPr>
              <a:t>Amul’s Product Portfolio adds to its Marketing Strategy</a:t>
            </a:r>
            <a:endParaRPr lang="en-US" sz="2400" i="0" dirty="0">
              <a:ln w="0"/>
              <a:solidFill>
                <a:srgbClr val="A23865"/>
              </a:solidFill>
              <a:effectLst>
                <a:outerShdw blurRad="38100" dist="25400" dir="5400000" algn="ctr" rotWithShape="0">
                  <a:srgbClr val="6E747A">
                    <a:alpha val="43000"/>
                  </a:srgbClr>
                </a:outerShdw>
              </a:effectLst>
              <a:latin typeface="Inter"/>
            </a:endParaRPr>
          </a:p>
        </p:txBody>
      </p:sp>
    </p:spTree>
    <p:extLst>
      <p:ext uri="{BB962C8B-B14F-4D97-AF65-F5344CB8AC3E}">
        <p14:creationId xmlns:p14="http://schemas.microsoft.com/office/powerpoint/2010/main" val="62262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E0EDD6-C3DE-4B09-8487-65D2C2CAC118}"/>
              </a:ext>
            </a:extLst>
          </p:cNvPr>
          <p:cNvSpPr/>
          <p:nvPr/>
        </p:nvSpPr>
        <p:spPr>
          <a:xfrm>
            <a:off x="264160" y="306477"/>
            <a:ext cx="11805920" cy="1723549"/>
          </a:xfrm>
          <a:prstGeom prst="rect">
            <a:avLst/>
          </a:prstGeom>
        </p:spPr>
        <p:txBody>
          <a:bodyPr wrap="square">
            <a:spAutoFit/>
          </a:bodyPr>
          <a:lstStyle/>
          <a:p>
            <a:r>
              <a:rPr lang="en-US" sz="2800" b="1" dirty="0">
                <a:solidFill>
                  <a:srgbClr val="00B050"/>
                </a:solidFill>
                <a:latin typeface="Inter"/>
              </a:rPr>
              <a:t>Amul's Low-Cost Pricing Strategy</a:t>
            </a:r>
          </a:p>
          <a:p>
            <a:endParaRPr lang="en-US" b="1" dirty="0">
              <a:solidFill>
                <a:srgbClr val="15171A"/>
              </a:solidFill>
              <a:latin typeface="Inter"/>
            </a:endParaRPr>
          </a:p>
          <a:p>
            <a:r>
              <a:rPr lang="en-US" sz="2000" dirty="0">
                <a:solidFill>
                  <a:srgbClr val="15171A"/>
                </a:solidFill>
                <a:latin typeface="Inter"/>
              </a:rPr>
              <a:t>The third aspect of Amul marketing strategies is its </a:t>
            </a:r>
            <a:r>
              <a:rPr lang="en-US" sz="2000" b="1" dirty="0">
                <a:solidFill>
                  <a:srgbClr val="15171A"/>
                </a:solidFill>
                <a:latin typeface="Inter"/>
              </a:rPr>
              <a:t>product pricing</a:t>
            </a:r>
            <a:r>
              <a:rPr lang="en-US" sz="2000" dirty="0">
                <a:solidFill>
                  <a:srgbClr val="15171A"/>
                </a:solidFill>
                <a:latin typeface="Inter"/>
              </a:rPr>
              <a:t>. It is one of the best </a:t>
            </a:r>
            <a:r>
              <a:rPr lang="en-US" sz="2000" b="1" dirty="0">
                <a:solidFill>
                  <a:srgbClr val="15171A"/>
                </a:solidFill>
                <a:latin typeface="Inter"/>
              </a:rPr>
              <a:t>promotional strategies adopted by Amul</a:t>
            </a:r>
            <a:r>
              <a:rPr lang="en-US" sz="2000" dirty="0">
                <a:solidFill>
                  <a:srgbClr val="15171A"/>
                </a:solidFill>
                <a:latin typeface="Inter"/>
              </a:rPr>
              <a:t>. It opted for a low-cost pricing strategy for products that are consumed regularly. This </a:t>
            </a:r>
            <a:r>
              <a:rPr lang="en-US" sz="2000" b="1" dirty="0">
                <a:solidFill>
                  <a:srgbClr val="15171A"/>
                </a:solidFill>
                <a:latin typeface="Inter"/>
              </a:rPr>
              <a:t>pricing strategy of Amul </a:t>
            </a:r>
            <a:r>
              <a:rPr lang="en-US" sz="2000" dirty="0">
                <a:solidFill>
                  <a:srgbClr val="15171A"/>
                </a:solidFill>
                <a:latin typeface="Inter"/>
              </a:rPr>
              <a:t>made it </a:t>
            </a:r>
            <a:r>
              <a:rPr lang="en-US" sz="2000" b="1" dirty="0">
                <a:solidFill>
                  <a:srgbClr val="15171A"/>
                </a:solidFill>
                <a:latin typeface="Inter"/>
              </a:rPr>
              <a:t>affordable for its target audience</a:t>
            </a:r>
            <a:r>
              <a:rPr lang="en-US" sz="2000" dirty="0">
                <a:solidFill>
                  <a:srgbClr val="15171A"/>
                </a:solidFill>
                <a:latin typeface="Inter"/>
              </a:rPr>
              <a:t>.</a:t>
            </a:r>
            <a:endParaRPr lang="en-US" sz="2000" b="0" i="0" dirty="0">
              <a:solidFill>
                <a:srgbClr val="15171A"/>
              </a:solidFill>
              <a:effectLst/>
              <a:latin typeface="Inter"/>
            </a:endParaRPr>
          </a:p>
        </p:txBody>
      </p:sp>
      <p:sp>
        <p:nvSpPr>
          <p:cNvPr id="4" name="Rectangle 3">
            <a:extLst>
              <a:ext uri="{FF2B5EF4-FFF2-40B4-BE49-F238E27FC236}">
                <a16:creationId xmlns:a16="http://schemas.microsoft.com/office/drawing/2014/main" id="{3305C1EF-23F2-48B5-B0CF-8211C22E4E2B}"/>
              </a:ext>
            </a:extLst>
          </p:cNvPr>
          <p:cNvSpPr/>
          <p:nvPr/>
        </p:nvSpPr>
        <p:spPr>
          <a:xfrm>
            <a:off x="264160" y="2242123"/>
            <a:ext cx="11531600" cy="1446550"/>
          </a:xfrm>
          <a:prstGeom prst="rect">
            <a:avLst/>
          </a:prstGeom>
        </p:spPr>
        <p:txBody>
          <a:bodyPr wrap="square">
            <a:spAutoFit/>
          </a:bodyPr>
          <a:lstStyle/>
          <a:p>
            <a:r>
              <a:rPr lang="en-US" sz="2400" b="1" dirty="0">
                <a:solidFill>
                  <a:schemeClr val="accent4">
                    <a:lumMod val="75000"/>
                  </a:schemeClr>
                </a:solidFill>
                <a:latin typeface="Inter"/>
              </a:rPr>
              <a:t>The 25 Percent of Amul's Advertising Strategy</a:t>
            </a:r>
          </a:p>
          <a:p>
            <a:endParaRPr lang="en-US" sz="2400" b="1" dirty="0">
              <a:solidFill>
                <a:schemeClr val="accent4">
                  <a:lumMod val="75000"/>
                </a:schemeClr>
              </a:solidFill>
              <a:latin typeface="Inter"/>
            </a:endParaRPr>
          </a:p>
          <a:p>
            <a:r>
              <a:rPr lang="en-US" sz="2000" dirty="0">
                <a:solidFill>
                  <a:srgbClr val="15171A"/>
                </a:solidFill>
                <a:latin typeface="Inter"/>
              </a:rPr>
              <a:t>We reached the final aspect of Amul’s marketing strategy, 25% of </a:t>
            </a:r>
            <a:r>
              <a:rPr lang="en-US" sz="2000" b="1" dirty="0">
                <a:solidFill>
                  <a:srgbClr val="15171A"/>
                </a:solidFill>
                <a:latin typeface="Inter"/>
              </a:rPr>
              <a:t>Amul's advertising strategy</a:t>
            </a:r>
            <a:r>
              <a:rPr lang="en-US" sz="2000" dirty="0">
                <a:solidFill>
                  <a:srgbClr val="15171A"/>
                </a:solidFill>
                <a:latin typeface="Inter"/>
              </a:rPr>
              <a:t>. Without advertising, the target audience wouldn’t be aware of the existence of the product. </a:t>
            </a:r>
            <a:endParaRPr lang="en-US" sz="2000" b="0" i="0" dirty="0">
              <a:solidFill>
                <a:srgbClr val="15171A"/>
              </a:solidFill>
              <a:effectLst/>
              <a:latin typeface="Inter"/>
            </a:endParaRPr>
          </a:p>
        </p:txBody>
      </p:sp>
      <p:sp>
        <p:nvSpPr>
          <p:cNvPr id="5" name="Rectangle 4">
            <a:extLst>
              <a:ext uri="{FF2B5EF4-FFF2-40B4-BE49-F238E27FC236}">
                <a16:creationId xmlns:a16="http://schemas.microsoft.com/office/drawing/2014/main" id="{0D4D5D79-5A6E-43A6-AD8B-DAD8FB328B1E}"/>
              </a:ext>
            </a:extLst>
          </p:cNvPr>
          <p:cNvSpPr/>
          <p:nvPr/>
        </p:nvSpPr>
        <p:spPr>
          <a:xfrm>
            <a:off x="264160" y="4549834"/>
            <a:ext cx="11318240" cy="1015663"/>
          </a:xfrm>
          <a:prstGeom prst="rect">
            <a:avLst/>
          </a:prstGeom>
        </p:spPr>
        <p:txBody>
          <a:bodyPr wrap="square">
            <a:spAutoFit/>
          </a:bodyPr>
          <a:lstStyle/>
          <a:p>
            <a:r>
              <a:rPr lang="en-US" sz="2000" dirty="0">
                <a:solidFill>
                  <a:srgbClr val="15171A"/>
                </a:solidFill>
                <a:latin typeface="Inter"/>
              </a:rPr>
              <a:t>While not as big a presence in television ads as it used to be, the </a:t>
            </a:r>
            <a:r>
              <a:rPr lang="en-US" sz="2000" b="1" dirty="0">
                <a:solidFill>
                  <a:srgbClr val="15171A"/>
                </a:solidFill>
                <a:latin typeface="Inter"/>
              </a:rPr>
              <a:t>advertising strategy of Amul</a:t>
            </a:r>
            <a:r>
              <a:rPr lang="en-US" sz="2000" dirty="0">
                <a:solidFill>
                  <a:srgbClr val="15171A"/>
                </a:solidFill>
                <a:latin typeface="Inter"/>
              </a:rPr>
              <a:t> through digital marketing</a:t>
            </a:r>
            <a:r>
              <a:rPr lang="en-US" sz="2000" b="1" dirty="0">
                <a:solidFill>
                  <a:srgbClr val="15171A"/>
                </a:solidFill>
                <a:latin typeface="Inter"/>
              </a:rPr>
              <a:t> </a:t>
            </a:r>
            <a:r>
              <a:rPr lang="en-US" sz="2000" dirty="0">
                <a:solidFill>
                  <a:srgbClr val="15171A"/>
                </a:solidFill>
                <a:latin typeface="Inter"/>
              </a:rPr>
              <a:t>has played a crucial role in expanding its reach and engaging with consumers across different platforms. </a:t>
            </a:r>
            <a:endParaRPr lang="en-IN" sz="2000" dirty="0"/>
          </a:p>
        </p:txBody>
      </p:sp>
      <p:sp>
        <p:nvSpPr>
          <p:cNvPr id="6" name="Rectangle 5">
            <a:extLst>
              <a:ext uri="{FF2B5EF4-FFF2-40B4-BE49-F238E27FC236}">
                <a16:creationId xmlns:a16="http://schemas.microsoft.com/office/drawing/2014/main" id="{148573A2-B740-45DD-9D76-C175728C0765}"/>
              </a:ext>
            </a:extLst>
          </p:cNvPr>
          <p:cNvSpPr/>
          <p:nvPr/>
        </p:nvSpPr>
        <p:spPr>
          <a:xfrm>
            <a:off x="264160" y="5715680"/>
            <a:ext cx="11033760" cy="1015663"/>
          </a:xfrm>
          <a:prstGeom prst="rect">
            <a:avLst/>
          </a:prstGeom>
        </p:spPr>
        <p:txBody>
          <a:bodyPr wrap="square">
            <a:spAutoFit/>
          </a:bodyPr>
          <a:lstStyle/>
          <a:p>
            <a:r>
              <a:rPr lang="en-US" sz="2000" dirty="0">
                <a:solidFill>
                  <a:srgbClr val="15171A"/>
                </a:solidFill>
                <a:latin typeface="Inter"/>
              </a:rPr>
              <a:t>Amul's digital marketing strategy is its </a:t>
            </a:r>
            <a:r>
              <a:rPr lang="en-US" sz="2000" b="1" dirty="0">
                <a:solidFill>
                  <a:srgbClr val="15171A"/>
                </a:solidFill>
                <a:latin typeface="Inter"/>
              </a:rPr>
              <a:t>social media presence</a:t>
            </a:r>
            <a:r>
              <a:rPr lang="en-US" sz="2000" dirty="0">
                <a:solidFill>
                  <a:srgbClr val="15171A"/>
                </a:solidFill>
                <a:latin typeface="Inter"/>
              </a:rPr>
              <a:t>. The brand has a strong presence on platforms like Facebook, Twitter, and Instagram, where it shares engaging content that highlights its products and promotes its brand values. </a:t>
            </a:r>
            <a:endParaRPr lang="en-IN" sz="2000" dirty="0"/>
          </a:p>
        </p:txBody>
      </p:sp>
      <p:sp>
        <p:nvSpPr>
          <p:cNvPr id="9" name="Rectangle 8">
            <a:extLst>
              <a:ext uri="{FF2B5EF4-FFF2-40B4-BE49-F238E27FC236}">
                <a16:creationId xmlns:a16="http://schemas.microsoft.com/office/drawing/2014/main" id="{08312D60-C6F0-4468-906B-8B3FDDC3E9AC}"/>
              </a:ext>
            </a:extLst>
          </p:cNvPr>
          <p:cNvSpPr/>
          <p:nvPr/>
        </p:nvSpPr>
        <p:spPr>
          <a:xfrm>
            <a:off x="172720" y="3838856"/>
            <a:ext cx="4978400" cy="461665"/>
          </a:xfrm>
          <a:prstGeom prst="rect">
            <a:avLst/>
          </a:prstGeom>
        </p:spPr>
        <p:txBody>
          <a:bodyPr wrap="square">
            <a:spAutoFit/>
          </a:bodyPr>
          <a:lstStyle/>
          <a:p>
            <a:r>
              <a:rPr lang="en-US" sz="2400" b="1" dirty="0">
                <a:solidFill>
                  <a:srgbClr val="00B0F0"/>
                </a:solidFill>
                <a:latin typeface="Inter"/>
              </a:rPr>
              <a:t>Digital Marketing Strategy of Amul</a:t>
            </a:r>
            <a:endParaRPr lang="en-US" sz="2400" b="1" i="0" dirty="0">
              <a:solidFill>
                <a:srgbClr val="00B0F0"/>
              </a:solidFill>
              <a:effectLst/>
              <a:latin typeface="Inter"/>
            </a:endParaRPr>
          </a:p>
        </p:txBody>
      </p:sp>
    </p:spTree>
    <p:extLst>
      <p:ext uri="{BB962C8B-B14F-4D97-AF65-F5344CB8AC3E}">
        <p14:creationId xmlns:p14="http://schemas.microsoft.com/office/powerpoint/2010/main" val="3228987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B26AF7C-9043-4DD3-B98E-4AB11E726C3D}"/>
              </a:ext>
            </a:extLst>
          </p:cNvPr>
          <p:cNvSpPr/>
          <p:nvPr/>
        </p:nvSpPr>
        <p:spPr>
          <a:xfrm>
            <a:off x="45720" y="991370"/>
            <a:ext cx="12100560" cy="1292662"/>
          </a:xfrm>
          <a:prstGeom prst="rect">
            <a:avLst/>
          </a:prstGeom>
        </p:spPr>
        <p:txBody>
          <a:bodyPr wrap="square">
            <a:spAutoFit/>
          </a:bodyPr>
          <a:lstStyle/>
          <a:p>
            <a:endParaRPr lang="en-US" dirty="0"/>
          </a:p>
          <a:p>
            <a:r>
              <a:rPr lang="en-US" dirty="0"/>
              <a:t> </a:t>
            </a:r>
            <a:r>
              <a:rPr lang="en-US" sz="2000" dirty="0"/>
              <a:t>Amul’s digital marketing strategies have played a pivotal role in establishing the brand as a household name and connecting with consumers in the digital landscape.The creative and innovative approach taken by Amul in their digital marketing initiatives has propelled them to new heights of success.</a:t>
            </a:r>
            <a:endParaRPr lang="en-IN" sz="2000" dirty="0"/>
          </a:p>
        </p:txBody>
      </p:sp>
      <p:sp>
        <p:nvSpPr>
          <p:cNvPr id="39" name="Rectangle 38">
            <a:extLst>
              <a:ext uri="{FF2B5EF4-FFF2-40B4-BE49-F238E27FC236}">
                <a16:creationId xmlns:a16="http://schemas.microsoft.com/office/drawing/2014/main" id="{185ABE68-F7AE-4AD0-9149-9BCD0D913DB2}"/>
              </a:ext>
            </a:extLst>
          </p:cNvPr>
          <p:cNvSpPr/>
          <p:nvPr/>
        </p:nvSpPr>
        <p:spPr>
          <a:xfrm>
            <a:off x="132080" y="2585228"/>
            <a:ext cx="11460480" cy="1323439"/>
          </a:xfrm>
          <a:prstGeom prst="rect">
            <a:avLst/>
          </a:prstGeom>
        </p:spPr>
        <p:txBody>
          <a:bodyPr wrap="square">
            <a:spAutoFit/>
          </a:bodyPr>
          <a:lstStyle/>
          <a:p>
            <a:r>
              <a:rPr lang="en-US" sz="2000" dirty="0"/>
              <a:t>Amul’s digital marketing strategies have effectively utilized various online platforms to engage with their audience.Through social media channels like Facebook, Instagram, and Twitter, Amul has created a strong online presence and interacted with consumers in a personalized and engaging manner.Their social media campaigns have been a hit, capturing the attention of users and generating a buzz around the brand.</a:t>
            </a:r>
            <a:endParaRPr lang="en-IN" sz="2000" dirty="0"/>
          </a:p>
        </p:txBody>
      </p:sp>
      <p:sp>
        <p:nvSpPr>
          <p:cNvPr id="40" name="Rectangle 39">
            <a:extLst>
              <a:ext uri="{FF2B5EF4-FFF2-40B4-BE49-F238E27FC236}">
                <a16:creationId xmlns:a16="http://schemas.microsoft.com/office/drawing/2014/main" id="{7EF53D44-C47A-471C-AAFE-4F0A9E8B3E63}"/>
              </a:ext>
            </a:extLst>
          </p:cNvPr>
          <p:cNvSpPr/>
          <p:nvPr/>
        </p:nvSpPr>
        <p:spPr>
          <a:xfrm>
            <a:off x="132080" y="5239270"/>
            <a:ext cx="12059920" cy="707886"/>
          </a:xfrm>
          <a:prstGeom prst="rect">
            <a:avLst/>
          </a:prstGeom>
        </p:spPr>
        <p:txBody>
          <a:bodyPr wrap="square">
            <a:spAutoFit/>
          </a:bodyPr>
          <a:lstStyle/>
          <a:p>
            <a:r>
              <a:rPr lang="en-US" sz="2000" dirty="0"/>
              <a:t>As Amul continues to evolve in the digital age, their digital marketing strategies will undoubtedly play a crucial role in shaping the brand’s future and further solidifying their presence in the hearts and minds of consumers.</a:t>
            </a:r>
            <a:endParaRPr lang="en-IN" sz="2000" dirty="0"/>
          </a:p>
        </p:txBody>
      </p:sp>
      <p:sp>
        <p:nvSpPr>
          <p:cNvPr id="41" name="Rectangle 40">
            <a:extLst>
              <a:ext uri="{FF2B5EF4-FFF2-40B4-BE49-F238E27FC236}">
                <a16:creationId xmlns:a16="http://schemas.microsoft.com/office/drawing/2014/main" id="{6FF53146-DE61-42F1-890D-816DE3CAAEC5}"/>
              </a:ext>
            </a:extLst>
          </p:cNvPr>
          <p:cNvSpPr/>
          <p:nvPr/>
        </p:nvSpPr>
        <p:spPr>
          <a:xfrm>
            <a:off x="132080" y="4066137"/>
            <a:ext cx="11460480" cy="1015663"/>
          </a:xfrm>
          <a:prstGeom prst="rect">
            <a:avLst/>
          </a:prstGeom>
        </p:spPr>
        <p:txBody>
          <a:bodyPr wrap="square">
            <a:spAutoFit/>
          </a:bodyPr>
          <a:lstStyle/>
          <a:p>
            <a:r>
              <a:rPr lang="en-US" sz="2000" dirty="0"/>
              <a:t>Through their creative and innovative approach, Amul has effectively utilized social media, influencer marketing, content marketing, and e-commerce to connect with consumers and reinforce their position as a trusted and beloved brand</a:t>
            </a:r>
            <a:r>
              <a:rPr lang="en-US" dirty="0"/>
              <a:t>.</a:t>
            </a:r>
            <a:endParaRPr lang="en-IN" dirty="0"/>
          </a:p>
        </p:txBody>
      </p:sp>
      <p:sp>
        <p:nvSpPr>
          <p:cNvPr id="42" name="Rectangle 41">
            <a:extLst>
              <a:ext uri="{FF2B5EF4-FFF2-40B4-BE49-F238E27FC236}">
                <a16:creationId xmlns:a16="http://schemas.microsoft.com/office/drawing/2014/main" id="{A026EFE6-4A36-4766-A517-EFA119D04FA7}"/>
              </a:ext>
            </a:extLst>
          </p:cNvPr>
          <p:cNvSpPr/>
          <p:nvPr/>
        </p:nvSpPr>
        <p:spPr>
          <a:xfrm>
            <a:off x="3616746" y="228509"/>
            <a:ext cx="400346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rgbClr val="FF0066"/>
                </a:solidFill>
                <a:effectLst/>
              </a:rPr>
              <a:t>CONCLUSION</a:t>
            </a:r>
          </a:p>
        </p:txBody>
      </p:sp>
    </p:spTree>
    <p:extLst>
      <p:ext uri="{BB962C8B-B14F-4D97-AF65-F5344CB8AC3E}">
        <p14:creationId xmlns:p14="http://schemas.microsoft.com/office/powerpoint/2010/main" val="1255439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s for following me | Thank you wallpaper, Thank you images, Wallpaper  powerpoint">
            <a:extLst>
              <a:ext uri="{FF2B5EF4-FFF2-40B4-BE49-F238E27FC236}">
                <a16:creationId xmlns:a16="http://schemas.microsoft.com/office/drawing/2014/main" id="{053E6373-DEE4-778D-40F5-BAFF68C6D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14300"/>
            <a:ext cx="11532869" cy="675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29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7ADCA-9E45-4F2C-AAEF-4B2277E953A1}"/>
              </a:ext>
            </a:extLst>
          </p:cNvPr>
          <p:cNvSpPr txBox="1"/>
          <p:nvPr/>
        </p:nvSpPr>
        <p:spPr>
          <a:xfrm>
            <a:off x="734060" y="1684021"/>
            <a:ext cx="11043920" cy="3785652"/>
          </a:xfrm>
          <a:prstGeom prst="rect">
            <a:avLst/>
          </a:prstGeom>
          <a:noFill/>
        </p:spPr>
        <p:txBody>
          <a:bodyPr wrap="square" rtlCol="0">
            <a:spAutoFit/>
          </a:bodyPr>
          <a:lstStyle/>
          <a:p>
            <a:r>
              <a:rPr lang="en-US" sz="2400" b="1" dirty="0"/>
              <a:t>                                                    </a:t>
            </a:r>
          </a:p>
          <a:p>
            <a:r>
              <a:rPr lang="en-US" sz="2400" b="1" dirty="0"/>
              <a:t> </a:t>
            </a:r>
            <a:r>
              <a:rPr lang="en-US" sz="2400" dirty="0"/>
              <a:t>This study even internal part of our VI SEMISTER BSC(B.Z.C)  program and to do this project . In a long term internship with my Intention, dedication, concentration and hard work are very much essential to complete our task. I bear to imprint of my people who have given me their precious ideas and times to enable me to complete  the project report. I want to thank them for their continuous support at our project and writing efforts. First of all I would like to thank Dr. V.Gurumurthy,  Lecturer in Zoology GOVT. DEGREE COLLEGE FOR WOMEN MADANAPALLE, for giving me an opportunity to </a:t>
            </a:r>
          </a:p>
          <a:p>
            <a:r>
              <a:rPr lang="en-US" sz="2400" dirty="0"/>
              <a:t> write my Dissertation report under his guidance and supervision and for all the</a:t>
            </a:r>
          </a:p>
          <a:p>
            <a:r>
              <a:rPr lang="en-US" sz="2400" dirty="0"/>
              <a:t> help and support which led me complete the project. </a:t>
            </a:r>
            <a:endParaRPr lang="en-IN" sz="2400" dirty="0"/>
          </a:p>
        </p:txBody>
      </p:sp>
      <p:sp>
        <p:nvSpPr>
          <p:cNvPr id="5" name="Rectangle 4">
            <a:extLst>
              <a:ext uri="{FF2B5EF4-FFF2-40B4-BE49-F238E27FC236}">
                <a16:creationId xmlns:a16="http://schemas.microsoft.com/office/drawing/2014/main" id="{31A23E6B-9CB9-444C-BBD7-A2418CFB458C}"/>
              </a:ext>
            </a:extLst>
          </p:cNvPr>
          <p:cNvSpPr/>
          <p:nvPr/>
        </p:nvSpPr>
        <p:spPr>
          <a:xfrm>
            <a:off x="3208991" y="557330"/>
            <a:ext cx="5774017" cy="83099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dirty="0">
                <a:ln/>
                <a:solidFill>
                  <a:schemeClr val="accent4"/>
                </a:solidFill>
              </a:rPr>
              <a:t>ACKNOWLEDGEMENT</a:t>
            </a:r>
            <a:endParaRPr lang="en-US" sz="5400" b="1" dirty="0">
              <a:ln/>
              <a:solidFill>
                <a:schemeClr val="accent4"/>
              </a:solidFill>
            </a:endParaRPr>
          </a:p>
        </p:txBody>
      </p:sp>
    </p:spTree>
    <p:extLst>
      <p:ext uri="{BB962C8B-B14F-4D97-AF65-F5344CB8AC3E}">
        <p14:creationId xmlns:p14="http://schemas.microsoft.com/office/powerpoint/2010/main" val="101589263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1D0C148-EB40-4727-8101-6E17317A0ACC}"/>
              </a:ext>
            </a:extLst>
          </p:cNvPr>
          <p:cNvGraphicFramePr>
            <a:graphicFrameLocks noGrp="1"/>
          </p:cNvGraphicFramePr>
          <p:nvPr>
            <p:extLst>
              <p:ext uri="{D42A27DB-BD31-4B8C-83A1-F6EECF244321}">
                <p14:modId xmlns:p14="http://schemas.microsoft.com/office/powerpoint/2010/main" val="1423578748"/>
              </p:ext>
            </p:extLst>
          </p:nvPr>
        </p:nvGraphicFramePr>
        <p:xfrm>
          <a:off x="1736090" y="1021080"/>
          <a:ext cx="8107679" cy="5669280"/>
        </p:xfrm>
        <a:graphic>
          <a:graphicData uri="http://schemas.openxmlformats.org/drawingml/2006/table">
            <a:tbl>
              <a:tblPr firstRow="1" bandRow="1">
                <a:tableStyleId>{5C22544A-7EE6-4342-B048-85BDC9FD1C3A}</a:tableStyleId>
              </a:tblPr>
              <a:tblGrid>
                <a:gridCol w="772160">
                  <a:extLst>
                    <a:ext uri="{9D8B030D-6E8A-4147-A177-3AD203B41FA5}">
                      <a16:colId xmlns:a16="http://schemas.microsoft.com/office/drawing/2014/main" val="2626114253"/>
                    </a:ext>
                  </a:extLst>
                </a:gridCol>
                <a:gridCol w="4626186">
                  <a:extLst>
                    <a:ext uri="{9D8B030D-6E8A-4147-A177-3AD203B41FA5}">
                      <a16:colId xmlns:a16="http://schemas.microsoft.com/office/drawing/2014/main" val="2876191189"/>
                    </a:ext>
                  </a:extLst>
                </a:gridCol>
                <a:gridCol w="2709333">
                  <a:extLst>
                    <a:ext uri="{9D8B030D-6E8A-4147-A177-3AD203B41FA5}">
                      <a16:colId xmlns:a16="http://schemas.microsoft.com/office/drawing/2014/main" val="3720780028"/>
                    </a:ext>
                  </a:extLst>
                </a:gridCol>
              </a:tblGrid>
              <a:tr h="566928">
                <a:tc>
                  <a:txBody>
                    <a:bodyPr/>
                    <a:lstStyle/>
                    <a:p>
                      <a:r>
                        <a:rPr lang="en-US" dirty="0"/>
                        <a:t>SL.NO</a:t>
                      </a:r>
                      <a:endParaRPr lang="en-IN" dirty="0"/>
                    </a:p>
                  </a:txBody>
                  <a:tcPr/>
                </a:tc>
                <a:tc>
                  <a:txBody>
                    <a:bodyPr/>
                    <a:lstStyle/>
                    <a:p>
                      <a:pPr algn="ctr"/>
                      <a:r>
                        <a:rPr lang="en-US" sz="2400" dirty="0"/>
                        <a:t>TOPICS</a:t>
                      </a:r>
                      <a:endParaRPr lang="en-IN" sz="2400" dirty="0"/>
                    </a:p>
                  </a:txBody>
                  <a:tcPr/>
                </a:tc>
                <a:tc>
                  <a:txBody>
                    <a:bodyPr/>
                    <a:lstStyle/>
                    <a:p>
                      <a:pPr algn="ctr"/>
                      <a:r>
                        <a:rPr lang="en-US" sz="2000" dirty="0"/>
                        <a:t>Pg.NO</a:t>
                      </a:r>
                      <a:endParaRPr lang="en-IN" sz="2000" dirty="0"/>
                    </a:p>
                  </a:txBody>
                  <a:tcPr/>
                </a:tc>
                <a:extLst>
                  <a:ext uri="{0D108BD9-81ED-4DB2-BD59-A6C34878D82A}">
                    <a16:rowId xmlns:a16="http://schemas.microsoft.com/office/drawing/2014/main" val="3722033722"/>
                  </a:ext>
                </a:extLst>
              </a:tr>
              <a:tr h="566928">
                <a:tc>
                  <a:txBody>
                    <a:bodyPr/>
                    <a:lstStyle/>
                    <a:p>
                      <a:r>
                        <a:rPr lang="en-US" dirty="0"/>
                        <a:t>1</a:t>
                      </a:r>
                      <a:endParaRPr lang="en-IN" dirty="0"/>
                    </a:p>
                  </a:txBody>
                  <a:tcPr/>
                </a:tc>
                <a:tc>
                  <a:txBody>
                    <a:bodyPr/>
                    <a:lstStyle/>
                    <a:p>
                      <a:r>
                        <a:rPr lang="en-US" dirty="0"/>
                        <a:t>INTRODUCTION</a:t>
                      </a:r>
                      <a:endParaRPr lang="en-IN" dirty="0"/>
                    </a:p>
                  </a:txBody>
                  <a:tcPr/>
                </a:tc>
                <a:tc>
                  <a:txBody>
                    <a:bodyPr/>
                    <a:lstStyle/>
                    <a:p>
                      <a:r>
                        <a:rPr lang="en-US" dirty="0"/>
                        <a:t>1-3</a:t>
                      </a:r>
                      <a:endParaRPr lang="en-IN" dirty="0"/>
                    </a:p>
                  </a:txBody>
                  <a:tcPr>
                    <a:lnB w="12700" cmpd="sng">
                      <a:noFill/>
                    </a:lnB>
                  </a:tcPr>
                </a:tc>
                <a:extLst>
                  <a:ext uri="{0D108BD9-81ED-4DB2-BD59-A6C34878D82A}">
                    <a16:rowId xmlns:a16="http://schemas.microsoft.com/office/drawing/2014/main" val="1371122602"/>
                  </a:ext>
                </a:extLst>
              </a:tr>
              <a:tr h="566928">
                <a:tc>
                  <a:txBody>
                    <a:bodyPr/>
                    <a:lstStyle/>
                    <a:p>
                      <a:r>
                        <a:rPr lang="en-US" dirty="0"/>
                        <a:t>2</a:t>
                      </a:r>
                      <a:endParaRPr lang="en-IN" dirty="0"/>
                    </a:p>
                  </a:txBody>
                  <a:tcPr/>
                </a:tc>
                <a:tc>
                  <a:txBody>
                    <a:bodyPr/>
                    <a:lstStyle/>
                    <a:p>
                      <a:r>
                        <a:rPr lang="en-US" dirty="0"/>
                        <a:t>COMPANY INFORMATION</a:t>
                      </a:r>
                      <a:endParaRPr lang="en-IN" dirty="0"/>
                    </a:p>
                  </a:txBody>
                  <a:tcPr>
                    <a:lnR w="12700" cmpd="sng">
                      <a:noFill/>
                    </a:lnR>
                  </a:tcPr>
                </a:tc>
                <a:tc>
                  <a:txBody>
                    <a:bodyPr/>
                    <a:lstStyle/>
                    <a:p>
                      <a:r>
                        <a:rPr lang="en-US" dirty="0"/>
                        <a:t>4</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8299785"/>
                  </a:ext>
                </a:extLst>
              </a:tr>
              <a:tr h="566928">
                <a:tc>
                  <a:txBody>
                    <a:bodyPr/>
                    <a:lstStyle/>
                    <a:p>
                      <a:r>
                        <a:rPr lang="en-US" dirty="0"/>
                        <a:t>3</a:t>
                      </a:r>
                      <a:endParaRPr lang="en-IN" dirty="0"/>
                    </a:p>
                  </a:txBody>
                  <a:tcPr/>
                </a:tc>
                <a:tc>
                  <a:txBody>
                    <a:bodyPr/>
                    <a:lstStyle/>
                    <a:p>
                      <a:r>
                        <a:rPr lang="en-US" dirty="0"/>
                        <a:t>COMPANY PROFILE OF AMUL</a:t>
                      </a:r>
                      <a:endParaRPr lang="en-IN" dirty="0"/>
                    </a:p>
                  </a:txBody>
                  <a:tcPr/>
                </a:tc>
                <a:tc>
                  <a:txBody>
                    <a:bodyPr/>
                    <a:lstStyle/>
                    <a:p>
                      <a:r>
                        <a:rPr lang="en-US" dirty="0"/>
                        <a:t>5-6</a:t>
                      </a:r>
                      <a:endParaRPr lang="en-IN" dirty="0"/>
                    </a:p>
                  </a:txBody>
                  <a:tcPr>
                    <a:lnT w="12700" cmpd="sng">
                      <a:noFill/>
                    </a:lnT>
                  </a:tcPr>
                </a:tc>
                <a:extLst>
                  <a:ext uri="{0D108BD9-81ED-4DB2-BD59-A6C34878D82A}">
                    <a16:rowId xmlns:a16="http://schemas.microsoft.com/office/drawing/2014/main" val="4084471986"/>
                  </a:ext>
                </a:extLst>
              </a:tr>
              <a:tr h="566928">
                <a:tc>
                  <a:txBody>
                    <a:bodyPr/>
                    <a:lstStyle/>
                    <a:p>
                      <a:r>
                        <a:rPr lang="en-US" dirty="0"/>
                        <a:t>4</a:t>
                      </a:r>
                      <a:endParaRPr lang="en-IN" dirty="0"/>
                    </a:p>
                  </a:txBody>
                  <a:tcPr/>
                </a:tc>
                <a:tc>
                  <a:txBody>
                    <a:bodyPr/>
                    <a:lstStyle/>
                    <a:p>
                      <a:r>
                        <a:rPr lang="en-US" dirty="0"/>
                        <a:t>PRODUCT LIFE CYCLE STAGES</a:t>
                      </a:r>
                      <a:endParaRPr lang="en-IN" dirty="0"/>
                    </a:p>
                  </a:txBody>
                  <a:tcPr/>
                </a:tc>
                <a:tc>
                  <a:txBody>
                    <a:bodyPr/>
                    <a:lstStyle/>
                    <a:p>
                      <a:r>
                        <a:rPr lang="en-US" dirty="0"/>
                        <a:t>7-9</a:t>
                      </a:r>
                      <a:endParaRPr lang="en-IN" dirty="0"/>
                    </a:p>
                  </a:txBody>
                  <a:tcPr/>
                </a:tc>
                <a:extLst>
                  <a:ext uri="{0D108BD9-81ED-4DB2-BD59-A6C34878D82A}">
                    <a16:rowId xmlns:a16="http://schemas.microsoft.com/office/drawing/2014/main" val="2620800063"/>
                  </a:ext>
                </a:extLst>
              </a:tr>
              <a:tr h="566928">
                <a:tc>
                  <a:txBody>
                    <a:bodyPr/>
                    <a:lstStyle/>
                    <a:p>
                      <a:r>
                        <a:rPr lang="en-US" dirty="0"/>
                        <a:t>5</a:t>
                      </a:r>
                      <a:endParaRPr lang="en-IN" dirty="0"/>
                    </a:p>
                  </a:txBody>
                  <a:tcPr/>
                </a:tc>
                <a:tc>
                  <a:txBody>
                    <a:bodyPr/>
                    <a:lstStyle/>
                    <a:p>
                      <a:r>
                        <a:rPr lang="en-US" dirty="0"/>
                        <a:t>PRODUCT RANGE</a:t>
                      </a:r>
                      <a:endParaRPr lang="en-IN" dirty="0"/>
                    </a:p>
                  </a:txBody>
                  <a:tcPr/>
                </a:tc>
                <a:tc>
                  <a:txBody>
                    <a:bodyPr/>
                    <a:lstStyle/>
                    <a:p>
                      <a:r>
                        <a:rPr lang="en-US" dirty="0"/>
                        <a:t>10-14</a:t>
                      </a:r>
                      <a:endParaRPr lang="en-IN" dirty="0"/>
                    </a:p>
                  </a:txBody>
                  <a:tcPr/>
                </a:tc>
                <a:extLst>
                  <a:ext uri="{0D108BD9-81ED-4DB2-BD59-A6C34878D82A}">
                    <a16:rowId xmlns:a16="http://schemas.microsoft.com/office/drawing/2014/main" val="544158999"/>
                  </a:ext>
                </a:extLst>
              </a:tr>
              <a:tr h="566928">
                <a:tc>
                  <a:txBody>
                    <a:bodyPr/>
                    <a:lstStyle/>
                    <a:p>
                      <a:r>
                        <a:rPr lang="en-US" dirty="0"/>
                        <a:t>6</a:t>
                      </a:r>
                      <a:endParaRPr lang="en-IN" dirty="0"/>
                    </a:p>
                  </a:txBody>
                  <a:tcPr/>
                </a:tc>
                <a:tc>
                  <a:txBody>
                    <a:bodyPr/>
                    <a:lstStyle/>
                    <a:p>
                      <a:r>
                        <a:rPr lang="en-US" dirty="0"/>
                        <a:t>AMUL’S TARGET AUDIENCE</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418360959"/>
                  </a:ext>
                </a:extLst>
              </a:tr>
              <a:tr h="566928">
                <a:tc>
                  <a:txBody>
                    <a:bodyPr/>
                    <a:lstStyle/>
                    <a:p>
                      <a:r>
                        <a:rPr lang="en-US" dirty="0"/>
                        <a:t>7</a:t>
                      </a:r>
                      <a:endParaRPr lang="en-IN" dirty="0"/>
                    </a:p>
                  </a:txBody>
                  <a:tcPr/>
                </a:tc>
                <a:tc>
                  <a:txBody>
                    <a:bodyPr/>
                    <a:lstStyle/>
                    <a:p>
                      <a:r>
                        <a:rPr lang="en-US" dirty="0"/>
                        <a:t>AMUL’S MARKETING CAMPAIGNS &amp; STRATEGY</a:t>
                      </a:r>
                      <a:endParaRPr lang="en-IN" dirty="0"/>
                    </a:p>
                  </a:txBody>
                  <a:tcPr/>
                </a:tc>
                <a:tc>
                  <a:txBody>
                    <a:bodyPr/>
                    <a:lstStyle/>
                    <a:p>
                      <a:r>
                        <a:rPr lang="en-US" dirty="0"/>
                        <a:t>16-17</a:t>
                      </a:r>
                      <a:endParaRPr lang="en-IN" dirty="0"/>
                    </a:p>
                  </a:txBody>
                  <a:tcPr/>
                </a:tc>
                <a:extLst>
                  <a:ext uri="{0D108BD9-81ED-4DB2-BD59-A6C34878D82A}">
                    <a16:rowId xmlns:a16="http://schemas.microsoft.com/office/drawing/2014/main" val="1989877162"/>
                  </a:ext>
                </a:extLst>
              </a:tr>
              <a:tr h="566928">
                <a:tc>
                  <a:txBody>
                    <a:bodyPr/>
                    <a:lstStyle/>
                    <a:p>
                      <a:r>
                        <a:rPr lang="en-US" dirty="0"/>
                        <a:t>8</a:t>
                      </a:r>
                      <a:endParaRPr lang="en-IN" dirty="0"/>
                    </a:p>
                  </a:txBody>
                  <a:tcPr/>
                </a:tc>
                <a:tc>
                  <a:txBody>
                    <a:bodyPr/>
                    <a:lstStyle/>
                    <a:p>
                      <a:r>
                        <a:rPr lang="en-US" dirty="0"/>
                        <a:t>AMUL’S ADS FOR INSTAGRAM</a:t>
                      </a:r>
                      <a:endParaRPr lang="en-IN" dirty="0"/>
                    </a:p>
                  </a:txBody>
                  <a:tcPr/>
                </a:tc>
                <a:tc>
                  <a:txBody>
                    <a:bodyPr/>
                    <a:lstStyle/>
                    <a:p>
                      <a:r>
                        <a:rPr lang="en-US" dirty="0"/>
                        <a:t>18</a:t>
                      </a:r>
                      <a:endParaRPr lang="en-IN" dirty="0"/>
                    </a:p>
                  </a:txBody>
                  <a:tcPr/>
                </a:tc>
                <a:extLst>
                  <a:ext uri="{0D108BD9-81ED-4DB2-BD59-A6C34878D82A}">
                    <a16:rowId xmlns:a16="http://schemas.microsoft.com/office/drawing/2014/main" val="43951913"/>
                  </a:ext>
                </a:extLst>
              </a:tr>
              <a:tr h="566928">
                <a:tc>
                  <a:txBody>
                    <a:bodyPr/>
                    <a:lstStyle/>
                    <a:p>
                      <a:r>
                        <a:rPr lang="en-US" dirty="0"/>
                        <a:t>9</a:t>
                      </a:r>
                      <a:endParaRPr lang="en-IN" dirty="0"/>
                    </a:p>
                  </a:txBody>
                  <a:tcPr/>
                </a:tc>
                <a:tc>
                  <a:txBody>
                    <a:bodyPr/>
                    <a:lstStyle/>
                    <a:p>
                      <a:r>
                        <a:rPr lang="en-US" dirty="0"/>
                        <a:t>AMUL’S ADS FOR FACEBOOK</a:t>
                      </a:r>
                      <a:endParaRPr lang="en-IN" dirty="0"/>
                    </a:p>
                  </a:txBody>
                  <a:tcPr/>
                </a:tc>
                <a:tc>
                  <a:txBody>
                    <a:bodyPr/>
                    <a:lstStyle/>
                    <a:p>
                      <a:r>
                        <a:rPr lang="en-US" dirty="0"/>
                        <a:t>18</a:t>
                      </a:r>
                      <a:endParaRPr lang="en-IN" dirty="0"/>
                    </a:p>
                  </a:txBody>
                  <a:tcPr/>
                </a:tc>
                <a:extLst>
                  <a:ext uri="{0D108BD9-81ED-4DB2-BD59-A6C34878D82A}">
                    <a16:rowId xmlns:a16="http://schemas.microsoft.com/office/drawing/2014/main" val="4062434107"/>
                  </a:ext>
                </a:extLst>
              </a:tr>
            </a:tbl>
          </a:graphicData>
        </a:graphic>
      </p:graphicFrame>
      <p:sp>
        <p:nvSpPr>
          <p:cNvPr id="3" name="Rectangle 2">
            <a:extLst>
              <a:ext uri="{FF2B5EF4-FFF2-40B4-BE49-F238E27FC236}">
                <a16:creationId xmlns:a16="http://schemas.microsoft.com/office/drawing/2014/main" id="{93B40F34-20F5-023A-5CEB-B6670B0C2E91}"/>
              </a:ext>
            </a:extLst>
          </p:cNvPr>
          <p:cNvSpPr/>
          <p:nvPr/>
        </p:nvSpPr>
        <p:spPr>
          <a:xfrm>
            <a:off x="4799112" y="0"/>
            <a:ext cx="1981633"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INDEX</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920861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C376397-F7FD-4869-80B3-91E6B90D7E00}"/>
              </a:ext>
            </a:extLst>
          </p:cNvPr>
          <p:cNvGraphicFramePr>
            <a:graphicFrameLocks noGrp="1"/>
          </p:cNvGraphicFramePr>
          <p:nvPr>
            <p:extLst>
              <p:ext uri="{D42A27DB-BD31-4B8C-83A1-F6EECF244321}">
                <p14:modId xmlns:p14="http://schemas.microsoft.com/office/powerpoint/2010/main" val="2182480173"/>
              </p:ext>
            </p:extLst>
          </p:nvPr>
        </p:nvGraphicFramePr>
        <p:xfrm>
          <a:off x="2032000" y="719666"/>
          <a:ext cx="8127999" cy="6054304"/>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1213541698"/>
                    </a:ext>
                  </a:extLst>
                </a:gridCol>
                <a:gridCol w="4605866">
                  <a:extLst>
                    <a:ext uri="{9D8B030D-6E8A-4147-A177-3AD203B41FA5}">
                      <a16:colId xmlns:a16="http://schemas.microsoft.com/office/drawing/2014/main" val="2452075499"/>
                    </a:ext>
                  </a:extLst>
                </a:gridCol>
                <a:gridCol w="2709333">
                  <a:extLst>
                    <a:ext uri="{9D8B030D-6E8A-4147-A177-3AD203B41FA5}">
                      <a16:colId xmlns:a16="http://schemas.microsoft.com/office/drawing/2014/main" val="2335236111"/>
                    </a:ext>
                  </a:extLst>
                </a:gridCol>
              </a:tblGrid>
              <a:tr h="734272">
                <a:tc>
                  <a:txBody>
                    <a:bodyPr/>
                    <a:lstStyle/>
                    <a:p>
                      <a:r>
                        <a:rPr lang="en-US" sz="1800"/>
                        <a:t>SL.NO</a:t>
                      </a:r>
                      <a:endParaRPr lang="en-IN" sz="1800" dirty="0"/>
                    </a:p>
                  </a:txBody>
                  <a:tcPr/>
                </a:tc>
                <a:tc>
                  <a:txBody>
                    <a:bodyPr/>
                    <a:lstStyle/>
                    <a:p>
                      <a:pPr algn="ctr"/>
                      <a:r>
                        <a:rPr lang="en-US" sz="2800"/>
                        <a:t>TOPICS</a:t>
                      </a:r>
                      <a:endParaRPr lang="en-IN" sz="2800" dirty="0"/>
                    </a:p>
                  </a:txBody>
                  <a:tcPr/>
                </a:tc>
                <a:tc>
                  <a:txBody>
                    <a:bodyPr/>
                    <a:lstStyle/>
                    <a:p>
                      <a:pPr algn="ctr"/>
                      <a:r>
                        <a:rPr lang="en-US" sz="2400"/>
                        <a:t>Pg.NO</a:t>
                      </a:r>
                      <a:endParaRPr lang="en-IN" sz="2400" dirty="0"/>
                    </a:p>
                  </a:txBody>
                  <a:tcPr/>
                </a:tc>
                <a:extLst>
                  <a:ext uri="{0D108BD9-81ED-4DB2-BD59-A6C34878D82A}">
                    <a16:rowId xmlns:a16="http://schemas.microsoft.com/office/drawing/2014/main" val="1476856590"/>
                  </a:ext>
                </a:extLst>
              </a:tr>
              <a:tr h="734272">
                <a:tc>
                  <a:txBody>
                    <a:bodyPr/>
                    <a:lstStyle/>
                    <a:p>
                      <a:r>
                        <a:rPr lang="en-US"/>
                        <a:t>10</a:t>
                      </a:r>
                      <a:endParaRPr lang="en-IN" dirty="0"/>
                    </a:p>
                  </a:txBody>
                  <a:tcPr/>
                </a:tc>
                <a:tc>
                  <a:txBody>
                    <a:bodyPr/>
                    <a:lstStyle/>
                    <a:p>
                      <a:r>
                        <a:rPr lang="en-US" dirty="0"/>
                        <a:t>NATIONAL MILK DAY CAMPAIGN</a:t>
                      </a:r>
                      <a:endParaRPr lang="en-IN" dirty="0"/>
                    </a:p>
                  </a:txBody>
                  <a:tcPr/>
                </a:tc>
                <a:tc>
                  <a:txBody>
                    <a:bodyPr/>
                    <a:lstStyle/>
                    <a:p>
                      <a:r>
                        <a:rPr lang="en-US" dirty="0"/>
                        <a:t>19</a:t>
                      </a:r>
                      <a:endParaRPr lang="en-IN" dirty="0"/>
                    </a:p>
                  </a:txBody>
                  <a:tcPr/>
                </a:tc>
                <a:extLst>
                  <a:ext uri="{0D108BD9-81ED-4DB2-BD59-A6C34878D82A}">
                    <a16:rowId xmlns:a16="http://schemas.microsoft.com/office/drawing/2014/main" val="2342605121"/>
                  </a:ext>
                </a:extLst>
              </a:tr>
              <a:tr h="734272">
                <a:tc>
                  <a:txBody>
                    <a:bodyPr/>
                    <a:lstStyle/>
                    <a:p>
                      <a:r>
                        <a:rPr lang="en-US"/>
                        <a:t>11</a:t>
                      </a:r>
                      <a:endParaRPr lang="en-IN" dirty="0"/>
                    </a:p>
                  </a:txBody>
                  <a:tcPr/>
                </a:tc>
                <a:tc>
                  <a:txBody>
                    <a:bodyPr/>
                    <a:lstStyle/>
                    <a:p>
                      <a:r>
                        <a:rPr lang="en-US" dirty="0"/>
                        <a:t>AMUL’S ON TWITTER</a:t>
                      </a:r>
                      <a:endParaRPr lang="en-IN" dirty="0"/>
                    </a:p>
                  </a:txBody>
                  <a:tcPr/>
                </a:tc>
                <a:tc>
                  <a:txBody>
                    <a:bodyPr/>
                    <a:lstStyle/>
                    <a:p>
                      <a:r>
                        <a:rPr lang="en-US" dirty="0"/>
                        <a:t>20</a:t>
                      </a:r>
                      <a:endParaRPr lang="en-IN" dirty="0"/>
                    </a:p>
                  </a:txBody>
                  <a:tcPr/>
                </a:tc>
                <a:extLst>
                  <a:ext uri="{0D108BD9-81ED-4DB2-BD59-A6C34878D82A}">
                    <a16:rowId xmlns:a16="http://schemas.microsoft.com/office/drawing/2014/main" val="3658312948"/>
                  </a:ext>
                </a:extLst>
              </a:tr>
              <a:tr h="734272">
                <a:tc>
                  <a:txBody>
                    <a:bodyPr/>
                    <a:lstStyle/>
                    <a:p>
                      <a:r>
                        <a:rPr lang="en-US"/>
                        <a:t>12</a:t>
                      </a:r>
                      <a:endParaRPr lang="en-IN" dirty="0"/>
                    </a:p>
                  </a:txBody>
                  <a:tcPr/>
                </a:tc>
                <a:tc>
                  <a:txBody>
                    <a:bodyPr/>
                    <a:lstStyle/>
                    <a:p>
                      <a:r>
                        <a:rPr lang="en-US" dirty="0"/>
                        <a:t>AMUL’S ON YOUTUBE</a:t>
                      </a:r>
                      <a:endParaRPr lang="en-IN" dirty="0"/>
                    </a:p>
                  </a:txBody>
                  <a:tcPr/>
                </a:tc>
                <a:tc>
                  <a:txBody>
                    <a:bodyPr/>
                    <a:lstStyle/>
                    <a:p>
                      <a:r>
                        <a:rPr lang="en-US" dirty="0"/>
                        <a:t>21</a:t>
                      </a:r>
                      <a:endParaRPr lang="en-IN" dirty="0"/>
                    </a:p>
                  </a:txBody>
                  <a:tcPr/>
                </a:tc>
                <a:extLst>
                  <a:ext uri="{0D108BD9-81ED-4DB2-BD59-A6C34878D82A}">
                    <a16:rowId xmlns:a16="http://schemas.microsoft.com/office/drawing/2014/main" val="1128594132"/>
                  </a:ext>
                </a:extLst>
              </a:tr>
              <a:tr h="734272">
                <a:tc>
                  <a:txBody>
                    <a:bodyPr/>
                    <a:lstStyle/>
                    <a:p>
                      <a:r>
                        <a:rPr lang="en-US"/>
                        <a:t>13</a:t>
                      </a:r>
                      <a:endParaRPr lang="en-IN" dirty="0"/>
                    </a:p>
                  </a:txBody>
                  <a:tcPr/>
                </a:tc>
                <a:tc>
                  <a:txBody>
                    <a:bodyPr/>
                    <a:lstStyle/>
                    <a:p>
                      <a:r>
                        <a:rPr lang="en-US" dirty="0"/>
                        <a:t>EMAIL MARKETING &amp; LINKEDIN</a:t>
                      </a:r>
                      <a:endParaRPr lang="en-IN" dirty="0"/>
                    </a:p>
                  </a:txBody>
                  <a:tcPr/>
                </a:tc>
                <a:tc>
                  <a:txBody>
                    <a:bodyPr/>
                    <a:lstStyle/>
                    <a:p>
                      <a:r>
                        <a:rPr lang="en-US" dirty="0"/>
                        <a:t>22</a:t>
                      </a:r>
                      <a:endParaRPr lang="en-IN" dirty="0"/>
                    </a:p>
                  </a:txBody>
                  <a:tcPr/>
                </a:tc>
                <a:extLst>
                  <a:ext uri="{0D108BD9-81ED-4DB2-BD59-A6C34878D82A}">
                    <a16:rowId xmlns:a16="http://schemas.microsoft.com/office/drawing/2014/main" val="4243315674"/>
                  </a:ext>
                </a:extLst>
              </a:tr>
              <a:tr h="734272">
                <a:tc>
                  <a:txBody>
                    <a:bodyPr/>
                    <a:lstStyle/>
                    <a:p>
                      <a:r>
                        <a:rPr lang="en-US" dirty="0"/>
                        <a:t>14</a:t>
                      </a:r>
                      <a:endParaRPr lang="en-IN" dirty="0"/>
                    </a:p>
                  </a:txBody>
                  <a:tcPr/>
                </a:tc>
                <a:tc>
                  <a:txBody>
                    <a:bodyPr/>
                    <a:lstStyle/>
                    <a:p>
                      <a:pPr marL="0" marR="0" lvl="0" indent="0" algn="l" defTabSz="914361" rtl="0" eaLnBrk="1" fontAlgn="auto" latinLnBrk="0" hangingPunct="1">
                        <a:lnSpc>
                          <a:spcPct val="100000"/>
                        </a:lnSpc>
                        <a:spcBef>
                          <a:spcPts val="0"/>
                        </a:spcBef>
                        <a:spcAft>
                          <a:spcPts val="0"/>
                        </a:spcAft>
                        <a:buClrTx/>
                        <a:buSzTx/>
                        <a:buFontTx/>
                        <a:buNone/>
                        <a:tabLst/>
                        <a:defRPr/>
                      </a:pPr>
                      <a:r>
                        <a:rPr lang="en-US" dirty="0"/>
                        <a:t>AMUL’S DIGITAL MARKETING STRATEGIES DURING COVID -19</a:t>
                      </a:r>
                      <a:endParaRPr lang="en-IN" dirty="0"/>
                    </a:p>
                    <a:p>
                      <a:endParaRPr lang="en-IN" dirty="0"/>
                    </a:p>
                  </a:txBody>
                  <a:tcPr/>
                </a:tc>
                <a:tc>
                  <a:txBody>
                    <a:bodyPr/>
                    <a:lstStyle/>
                    <a:p>
                      <a:r>
                        <a:rPr lang="en-US" dirty="0"/>
                        <a:t>23</a:t>
                      </a:r>
                      <a:endParaRPr lang="en-IN" dirty="0"/>
                    </a:p>
                  </a:txBody>
                  <a:tcPr/>
                </a:tc>
                <a:extLst>
                  <a:ext uri="{0D108BD9-81ED-4DB2-BD59-A6C34878D82A}">
                    <a16:rowId xmlns:a16="http://schemas.microsoft.com/office/drawing/2014/main" val="1734947778"/>
                  </a:ext>
                </a:extLst>
              </a:tr>
              <a:tr h="734272">
                <a:tc>
                  <a:txBody>
                    <a:bodyPr/>
                    <a:lstStyle/>
                    <a:p>
                      <a:r>
                        <a:rPr lang="en-US" dirty="0"/>
                        <a:t>15</a:t>
                      </a:r>
                      <a:endParaRPr lang="en-IN" dirty="0"/>
                    </a:p>
                  </a:txBody>
                  <a:tcPr/>
                </a:tc>
                <a:tc>
                  <a:txBody>
                    <a:bodyPr/>
                    <a:lstStyle/>
                    <a:p>
                      <a:r>
                        <a:rPr lang="en-US" dirty="0"/>
                        <a:t>AMUL MARKETING STRATEGIES </a:t>
                      </a:r>
                      <a:endParaRPr lang="en-IN" dirty="0"/>
                    </a:p>
                  </a:txBody>
                  <a:tcPr/>
                </a:tc>
                <a:tc>
                  <a:txBody>
                    <a:bodyPr/>
                    <a:lstStyle/>
                    <a:p>
                      <a:r>
                        <a:rPr lang="en-US" dirty="0"/>
                        <a:t>24-25</a:t>
                      </a:r>
                      <a:endParaRPr lang="en-IN" dirty="0"/>
                    </a:p>
                  </a:txBody>
                  <a:tcPr/>
                </a:tc>
                <a:extLst>
                  <a:ext uri="{0D108BD9-81ED-4DB2-BD59-A6C34878D82A}">
                    <a16:rowId xmlns:a16="http://schemas.microsoft.com/office/drawing/2014/main" val="2854087541"/>
                  </a:ext>
                </a:extLst>
              </a:tr>
              <a:tr h="734272">
                <a:tc>
                  <a:txBody>
                    <a:bodyPr/>
                    <a:lstStyle/>
                    <a:p>
                      <a:r>
                        <a:rPr lang="en-US" dirty="0"/>
                        <a:t>16</a:t>
                      </a:r>
                      <a:endParaRPr lang="en-IN" dirty="0"/>
                    </a:p>
                  </a:txBody>
                  <a:tcPr/>
                </a:tc>
                <a:tc>
                  <a:txBody>
                    <a:bodyPr/>
                    <a:lstStyle/>
                    <a:p>
                      <a:r>
                        <a:rPr lang="en-US" dirty="0"/>
                        <a:t>CONCLUSION</a:t>
                      </a:r>
                      <a:endParaRPr lang="en-IN" dirty="0"/>
                    </a:p>
                  </a:txBody>
                  <a:tcPr/>
                </a:tc>
                <a:tc>
                  <a:txBody>
                    <a:bodyPr/>
                    <a:lstStyle/>
                    <a:p>
                      <a:r>
                        <a:rPr lang="en-US" dirty="0"/>
                        <a:t>26</a:t>
                      </a:r>
                      <a:endParaRPr lang="en-IN" dirty="0"/>
                    </a:p>
                  </a:txBody>
                  <a:tcPr/>
                </a:tc>
                <a:extLst>
                  <a:ext uri="{0D108BD9-81ED-4DB2-BD59-A6C34878D82A}">
                    <a16:rowId xmlns:a16="http://schemas.microsoft.com/office/drawing/2014/main" val="1787453005"/>
                  </a:ext>
                </a:extLst>
              </a:tr>
            </a:tbl>
          </a:graphicData>
        </a:graphic>
      </p:graphicFrame>
    </p:spTree>
    <p:extLst>
      <p:ext uri="{BB962C8B-B14F-4D97-AF65-F5344CB8AC3E}">
        <p14:creationId xmlns:p14="http://schemas.microsoft.com/office/powerpoint/2010/main" val="1590686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FFEE2C-5A36-480E-8ED6-182F57DBF321}"/>
              </a:ext>
            </a:extLst>
          </p:cNvPr>
          <p:cNvSpPr txBox="1"/>
          <p:nvPr/>
        </p:nvSpPr>
        <p:spPr>
          <a:xfrm>
            <a:off x="515620" y="518211"/>
            <a:ext cx="11320780" cy="36933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5416BD1D-3C70-4211-A6C8-42E79DBB1DEF}"/>
              </a:ext>
            </a:extLst>
          </p:cNvPr>
          <p:cNvSpPr txBox="1"/>
          <p:nvPr/>
        </p:nvSpPr>
        <p:spPr>
          <a:xfrm>
            <a:off x="248920" y="1473201"/>
            <a:ext cx="11694160" cy="5262979"/>
          </a:xfrm>
          <a:prstGeom prst="rect">
            <a:avLst/>
          </a:prstGeom>
          <a:noFill/>
        </p:spPr>
        <p:txBody>
          <a:bodyPr wrap="square" rtlCol="0">
            <a:spAutoFit/>
          </a:bodyPr>
          <a:lstStyle/>
          <a:p>
            <a:r>
              <a:rPr lang="en-US" sz="2400" dirty="0"/>
              <a:t>AMUL (Anand Milk Union Limited), formed in 1946, is a dairy cooperative movement in</a:t>
            </a:r>
          </a:p>
          <a:p>
            <a:r>
              <a:rPr lang="en-US" sz="2400" dirty="0"/>
              <a:t> India. It is a brand name managed by an apex cooperative organization, Gujarat Co-operative</a:t>
            </a:r>
          </a:p>
          <a:p>
            <a:r>
              <a:rPr lang="en-US" sz="2400" dirty="0"/>
              <a:t> Milk Marketing Federation Lt. (GCMMF), which today is jointly owned by some 2.6 million</a:t>
            </a:r>
          </a:p>
          <a:p>
            <a:r>
              <a:rPr lang="en-US" sz="2400" dirty="0"/>
              <a:t> milk producers in Gujarat, India.</a:t>
            </a:r>
          </a:p>
          <a:p>
            <a:endParaRPr lang="en-US" sz="2400" dirty="0"/>
          </a:p>
          <a:p>
            <a:r>
              <a:rPr lang="en-US" sz="2400" dirty="0"/>
              <a:t> AMUL is based in Anand, Gujarat and has been a sterling example of a co-operative</a:t>
            </a:r>
          </a:p>
          <a:p>
            <a:r>
              <a:rPr lang="en-US" sz="2400" dirty="0"/>
              <a:t> organization's success in the long term. It is one of the best examples of co-operative</a:t>
            </a:r>
          </a:p>
          <a:p>
            <a:r>
              <a:rPr lang="en-US" sz="2400" dirty="0"/>
              <a:t> achievement in the developing world.</a:t>
            </a:r>
          </a:p>
          <a:p>
            <a:endParaRPr lang="en-US" sz="2400" dirty="0"/>
          </a:p>
          <a:p>
            <a:r>
              <a:rPr lang="en-US" sz="2400" dirty="0"/>
              <a:t> The Amul Pattern has established itself as a uniquely appropriate model for rural development.</a:t>
            </a:r>
          </a:p>
          <a:p>
            <a:r>
              <a:rPr lang="en-US" sz="2400" dirty="0"/>
              <a:t> Amul has spurred the White Revolution of India, which has made India.</a:t>
            </a:r>
          </a:p>
          <a:p>
            <a:r>
              <a:rPr lang="en-US" sz="2400" dirty="0"/>
              <a:t> The largest producer of milk and milk products in the world. It is also the world's biggest vegetarian cheese brand. </a:t>
            </a:r>
            <a:endParaRPr lang="en-IN" sz="2400" dirty="0"/>
          </a:p>
        </p:txBody>
      </p:sp>
      <p:sp>
        <p:nvSpPr>
          <p:cNvPr id="5" name="Rectangle 4">
            <a:extLst>
              <a:ext uri="{FF2B5EF4-FFF2-40B4-BE49-F238E27FC236}">
                <a16:creationId xmlns:a16="http://schemas.microsoft.com/office/drawing/2014/main" id="{382F4BC4-02EC-4123-B5E2-300478F80CCC}"/>
              </a:ext>
            </a:extLst>
          </p:cNvPr>
          <p:cNvSpPr/>
          <p:nvPr/>
        </p:nvSpPr>
        <p:spPr>
          <a:xfrm>
            <a:off x="3486834" y="245070"/>
            <a:ext cx="4730654"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INTRODUCTION</a:t>
            </a:r>
          </a:p>
        </p:txBody>
      </p:sp>
    </p:spTree>
    <p:extLst>
      <p:ext uri="{BB962C8B-B14F-4D97-AF65-F5344CB8AC3E}">
        <p14:creationId xmlns:p14="http://schemas.microsoft.com/office/powerpoint/2010/main" val="316183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90AC2-30F5-4EFB-9A23-5FAA9F5B98E2}"/>
              </a:ext>
            </a:extLst>
          </p:cNvPr>
          <p:cNvSpPr txBox="1"/>
          <p:nvPr/>
        </p:nvSpPr>
        <p:spPr>
          <a:xfrm>
            <a:off x="296203" y="520511"/>
            <a:ext cx="5586438" cy="7048083"/>
          </a:xfrm>
          <a:prstGeom prst="rect">
            <a:avLst/>
          </a:prstGeom>
          <a:noFill/>
        </p:spPr>
        <p:txBody>
          <a:bodyPr wrap="square" rtlCol="0">
            <a:spAutoFit/>
          </a:bodyPr>
          <a:lstStyle/>
          <a:p>
            <a:r>
              <a:rPr lang="en-US" sz="2400" dirty="0"/>
              <a:t>Amul is the largest food brand in India and world's Largest Pouched Milk Brand with an annual turnover of US $1050 million (2006-07). Currently Amul has 2.6 million producer members with milk collection average of 10.16 million litres per day. Besides India, Amul has entered overseas markets such as Mauritius, UAE, USA, Bangladesh, Australia, China, Singapore, Hong Kong and a few South African countries. Its bid to enter Japanese market in 1994 had not succeeded, but now it has fresh plans of flooding the Japanese markets. Other potential markets being considered include Sri Lanka</a:t>
            </a:r>
            <a:r>
              <a:rPr lang="en-US" sz="2000" dirty="0"/>
              <a:t>.</a:t>
            </a:r>
          </a:p>
          <a:p>
            <a:endParaRPr lang="en-US" sz="2000" dirty="0"/>
          </a:p>
          <a:p>
            <a:endParaRPr lang="en-US" dirty="0"/>
          </a:p>
          <a:p>
            <a:endParaRPr lang="en-US" dirty="0"/>
          </a:p>
          <a:p>
            <a:endParaRPr lang="en-US" dirty="0"/>
          </a:p>
          <a:p>
            <a:r>
              <a:rPr lang="en-US" dirty="0"/>
              <a:t> </a:t>
            </a:r>
            <a:endParaRPr lang="en-IN" dirty="0"/>
          </a:p>
        </p:txBody>
      </p:sp>
      <p:sp>
        <p:nvSpPr>
          <p:cNvPr id="3" name="TextBox 2">
            <a:extLst>
              <a:ext uri="{FF2B5EF4-FFF2-40B4-BE49-F238E27FC236}">
                <a16:creationId xmlns:a16="http://schemas.microsoft.com/office/drawing/2014/main" id="{1909B488-8AC4-43E0-ACAC-EBBB5EDE1E66}"/>
              </a:ext>
            </a:extLst>
          </p:cNvPr>
          <p:cNvSpPr txBox="1"/>
          <p:nvPr/>
        </p:nvSpPr>
        <p:spPr>
          <a:xfrm>
            <a:off x="296202" y="2613392"/>
            <a:ext cx="6116320" cy="369332"/>
          </a:xfrm>
          <a:prstGeom prst="rect">
            <a:avLst/>
          </a:prstGeom>
          <a:noFill/>
        </p:spPr>
        <p:txBody>
          <a:bodyPr wrap="square" rtlCol="0">
            <a:spAutoFit/>
          </a:bodyPr>
          <a:lstStyle/>
          <a:p>
            <a:r>
              <a:rPr lang="en-US" b="1" dirty="0"/>
              <a:t> </a:t>
            </a:r>
            <a:endParaRPr lang="en-IN" sz="2000" b="1" dirty="0"/>
          </a:p>
        </p:txBody>
      </p:sp>
      <p:pic>
        <p:nvPicPr>
          <p:cNvPr id="2052" name="Picture 4" descr="How an Amul plant is kept going through the lockdown - The Economic Times">
            <a:extLst>
              <a:ext uri="{FF2B5EF4-FFF2-40B4-BE49-F238E27FC236}">
                <a16:creationId xmlns:a16="http://schemas.microsoft.com/office/drawing/2014/main" id="{CAF7B6F5-812E-4C62-8700-E87437F64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880" y="101601"/>
            <a:ext cx="6096000" cy="638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730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602DE8-7EA0-4F71-9FFF-9AA384619094}"/>
              </a:ext>
            </a:extLst>
          </p:cNvPr>
          <p:cNvSpPr/>
          <p:nvPr/>
        </p:nvSpPr>
        <p:spPr>
          <a:xfrm>
            <a:off x="157480" y="976807"/>
            <a:ext cx="7518400" cy="2308324"/>
          </a:xfrm>
          <a:prstGeom prst="rect">
            <a:avLst/>
          </a:prstGeom>
        </p:spPr>
        <p:txBody>
          <a:bodyPr wrap="square">
            <a:spAutoFit/>
          </a:bodyPr>
          <a:lstStyle/>
          <a:p>
            <a:r>
              <a:rPr lang="en-US" sz="2400" b="1" dirty="0"/>
              <a:t>Dr Verghese Kurien</a:t>
            </a:r>
            <a:r>
              <a:rPr lang="en-US" sz="2400" dirty="0"/>
              <a:t>, former chairman of the GCMMF, is recognized as the man behind the success</a:t>
            </a:r>
          </a:p>
          <a:p>
            <a:r>
              <a:rPr lang="en-US" sz="2400" dirty="0"/>
              <a:t> of Amul. On 10 Aug 2006 </a:t>
            </a:r>
            <a:r>
              <a:rPr lang="en-US" sz="2400" b="1" dirty="0"/>
              <a:t>Parthi Bhatol</a:t>
            </a:r>
            <a:r>
              <a:rPr lang="en-US" sz="2400" dirty="0"/>
              <a:t>, chairman of the Banaskantha Union, </a:t>
            </a:r>
          </a:p>
          <a:p>
            <a:r>
              <a:rPr lang="en-US" sz="2400" dirty="0"/>
              <a:t>was elected chairman of GCMMF. Who is known as the </a:t>
            </a:r>
            <a:r>
              <a:rPr lang="en-US" sz="2400" b="1" dirty="0"/>
              <a:t>milk man of india</a:t>
            </a:r>
            <a:endParaRPr lang="en-IN" sz="2400" b="1" dirty="0"/>
          </a:p>
        </p:txBody>
      </p:sp>
      <p:sp>
        <p:nvSpPr>
          <p:cNvPr id="6" name="Rectangle 5">
            <a:extLst>
              <a:ext uri="{FF2B5EF4-FFF2-40B4-BE49-F238E27FC236}">
                <a16:creationId xmlns:a16="http://schemas.microsoft.com/office/drawing/2014/main" id="{ADF11538-A3FB-47C2-8BF8-AADFDAD34E49}"/>
              </a:ext>
            </a:extLst>
          </p:cNvPr>
          <p:cNvSpPr/>
          <p:nvPr/>
        </p:nvSpPr>
        <p:spPr>
          <a:xfrm>
            <a:off x="386080" y="3684629"/>
            <a:ext cx="6837680" cy="2677656"/>
          </a:xfrm>
          <a:prstGeom prst="rect">
            <a:avLst/>
          </a:prstGeom>
        </p:spPr>
        <p:txBody>
          <a:bodyPr wrap="square">
            <a:spAutoFit/>
          </a:bodyPr>
          <a:lstStyle/>
          <a:p>
            <a:pPr fontAlgn="base"/>
            <a:r>
              <a:rPr lang="en-US" sz="2400" dirty="0">
                <a:solidFill>
                  <a:srgbClr val="222222"/>
                </a:solidFill>
                <a:latin typeface="Inter"/>
              </a:rPr>
              <a:t>He left his government job and decided to join </a:t>
            </a:r>
            <a:r>
              <a:rPr lang="en-US" sz="2400" b="1" dirty="0">
                <a:solidFill>
                  <a:srgbClr val="222222"/>
                </a:solidFill>
                <a:latin typeface="Inter"/>
              </a:rPr>
              <a:t>Tribhuvandas Patel and Morarji Desai </a:t>
            </a:r>
            <a:r>
              <a:rPr lang="en-US" sz="2400" dirty="0">
                <a:solidFill>
                  <a:srgbClr val="222222"/>
                </a:solidFill>
                <a:latin typeface="Inter"/>
              </a:rPr>
              <a:t>who were trying to unite the farmers and form a cooperative movement against exploitation.</a:t>
            </a:r>
          </a:p>
          <a:p>
            <a:pPr fontAlgn="base"/>
            <a:r>
              <a:rPr lang="en-US" sz="2400" dirty="0">
                <a:solidFill>
                  <a:srgbClr val="222222"/>
                </a:solidFill>
                <a:latin typeface="Inter"/>
              </a:rPr>
              <a:t>They hence started the Milk Cooperative movement “Kaira District Cooperative Milk Producers Union Ltd”, which was later renamed “Amul”.</a:t>
            </a:r>
          </a:p>
        </p:txBody>
      </p:sp>
      <p:pic>
        <p:nvPicPr>
          <p:cNvPr id="3074" name="Picture 2" descr="Dr. Verghese Kurien: Pioneer of India's ...">
            <a:extLst>
              <a:ext uri="{FF2B5EF4-FFF2-40B4-BE49-F238E27FC236}">
                <a16:creationId xmlns:a16="http://schemas.microsoft.com/office/drawing/2014/main" id="{A306BEFD-E2F9-44F6-9330-FD1F85BED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5880" y="976807"/>
            <a:ext cx="4358640" cy="510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779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789</TotalTime>
  <Words>3354</Words>
  <Application>Microsoft Office PowerPoint</Application>
  <PresentationFormat>Widescreen</PresentationFormat>
  <Paragraphs>308</Paragraphs>
  <Slides>33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Google Sans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AMUL ADS FOR INSTAGRAM AND FACEBOOK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Server</dc:creator>
  <cp:lastModifiedBy>GDC COMPUTER LAB</cp:lastModifiedBy>
  <cp:revision>70</cp:revision>
  <dcterms:created xsi:type="dcterms:W3CDTF">2024-04-20T09:31:30Z</dcterms:created>
  <dcterms:modified xsi:type="dcterms:W3CDTF">2024-04-26T19:25:59Z</dcterms:modified>
</cp:coreProperties>
</file>